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4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10" r:id="rId2"/>
    <p:sldMasterId id="2147483736" r:id="rId3"/>
    <p:sldMasterId id="2147483762" r:id="rId4"/>
    <p:sldMasterId id="2147483812" r:id="rId5"/>
  </p:sldMasterIdLst>
  <p:notesMasterIdLst>
    <p:notesMasterId r:id="rId129"/>
  </p:notesMasterIdLst>
  <p:handoutMasterIdLst>
    <p:handoutMasterId r:id="rId130"/>
  </p:handoutMasterIdLst>
  <p:sldIdLst>
    <p:sldId id="807" r:id="rId6"/>
    <p:sldId id="818" r:id="rId7"/>
    <p:sldId id="817" r:id="rId8"/>
    <p:sldId id="820" r:id="rId9"/>
    <p:sldId id="824" r:id="rId10"/>
    <p:sldId id="826" r:id="rId11"/>
    <p:sldId id="828" r:id="rId12"/>
    <p:sldId id="829" r:id="rId13"/>
    <p:sldId id="831" r:id="rId14"/>
    <p:sldId id="832" r:id="rId15"/>
    <p:sldId id="690" r:id="rId16"/>
    <p:sldId id="808" r:id="rId17"/>
    <p:sldId id="809" r:id="rId18"/>
    <p:sldId id="696" r:id="rId19"/>
    <p:sldId id="653" r:id="rId20"/>
    <p:sldId id="810" r:id="rId21"/>
    <p:sldId id="811" r:id="rId22"/>
    <p:sldId id="697" r:id="rId23"/>
    <p:sldId id="698" r:id="rId24"/>
    <p:sldId id="699" r:id="rId25"/>
    <p:sldId id="700" r:id="rId26"/>
    <p:sldId id="701" r:id="rId27"/>
    <p:sldId id="702" r:id="rId28"/>
    <p:sldId id="703" r:id="rId29"/>
    <p:sldId id="704" r:id="rId30"/>
    <p:sldId id="705" r:id="rId31"/>
    <p:sldId id="706" r:id="rId32"/>
    <p:sldId id="707" r:id="rId33"/>
    <p:sldId id="708" r:id="rId34"/>
    <p:sldId id="709" r:id="rId35"/>
    <p:sldId id="710" r:id="rId36"/>
    <p:sldId id="711" r:id="rId37"/>
    <p:sldId id="712" r:id="rId38"/>
    <p:sldId id="713" r:id="rId39"/>
    <p:sldId id="714" r:id="rId40"/>
    <p:sldId id="715" r:id="rId41"/>
    <p:sldId id="812" r:id="rId42"/>
    <p:sldId id="813" r:id="rId43"/>
    <p:sldId id="814" r:id="rId44"/>
    <p:sldId id="815" r:id="rId45"/>
    <p:sldId id="833" r:id="rId46"/>
    <p:sldId id="834" r:id="rId47"/>
    <p:sldId id="835" r:id="rId48"/>
    <p:sldId id="836" r:id="rId49"/>
    <p:sldId id="837" r:id="rId50"/>
    <p:sldId id="838" r:id="rId51"/>
    <p:sldId id="839" r:id="rId52"/>
    <p:sldId id="840" r:id="rId53"/>
    <p:sldId id="841" r:id="rId54"/>
    <p:sldId id="842" r:id="rId55"/>
    <p:sldId id="843" r:id="rId56"/>
    <p:sldId id="844" r:id="rId57"/>
    <p:sldId id="845" r:id="rId58"/>
    <p:sldId id="789" r:id="rId59"/>
    <p:sldId id="791" r:id="rId60"/>
    <p:sldId id="846" r:id="rId61"/>
    <p:sldId id="792" r:id="rId62"/>
    <p:sldId id="793" r:id="rId63"/>
    <p:sldId id="794" r:id="rId64"/>
    <p:sldId id="795" r:id="rId65"/>
    <p:sldId id="797" r:id="rId66"/>
    <p:sldId id="798" r:id="rId67"/>
    <p:sldId id="796" r:id="rId68"/>
    <p:sldId id="799" r:id="rId69"/>
    <p:sldId id="800" r:id="rId70"/>
    <p:sldId id="801" r:id="rId71"/>
    <p:sldId id="847" r:id="rId72"/>
    <p:sldId id="848" r:id="rId73"/>
    <p:sldId id="849" r:id="rId74"/>
    <p:sldId id="850" r:id="rId75"/>
    <p:sldId id="851" r:id="rId76"/>
    <p:sldId id="852" r:id="rId77"/>
    <p:sldId id="853" r:id="rId78"/>
    <p:sldId id="854" r:id="rId79"/>
    <p:sldId id="855" r:id="rId80"/>
    <p:sldId id="856" r:id="rId81"/>
    <p:sldId id="431" r:id="rId82"/>
    <p:sldId id="391" r:id="rId83"/>
    <p:sldId id="373" r:id="rId84"/>
    <p:sldId id="372" r:id="rId85"/>
    <p:sldId id="393" r:id="rId86"/>
    <p:sldId id="374" r:id="rId87"/>
    <p:sldId id="394" r:id="rId88"/>
    <p:sldId id="395" r:id="rId89"/>
    <p:sldId id="428" r:id="rId90"/>
    <p:sldId id="429" r:id="rId91"/>
    <p:sldId id="430" r:id="rId92"/>
    <p:sldId id="396" r:id="rId93"/>
    <p:sldId id="397" r:id="rId94"/>
    <p:sldId id="398" r:id="rId95"/>
    <p:sldId id="399" r:id="rId96"/>
    <p:sldId id="400" r:id="rId97"/>
    <p:sldId id="401" r:id="rId98"/>
    <p:sldId id="402" r:id="rId99"/>
    <p:sldId id="403" r:id="rId100"/>
    <p:sldId id="404" r:id="rId101"/>
    <p:sldId id="405" r:id="rId102"/>
    <p:sldId id="407" r:id="rId103"/>
    <p:sldId id="408" r:id="rId104"/>
    <p:sldId id="411" r:id="rId105"/>
    <p:sldId id="412" r:id="rId106"/>
    <p:sldId id="413" r:id="rId107"/>
    <p:sldId id="414" r:id="rId108"/>
    <p:sldId id="415" r:id="rId109"/>
    <p:sldId id="416" r:id="rId110"/>
    <p:sldId id="417" r:id="rId111"/>
    <p:sldId id="418" r:id="rId112"/>
    <p:sldId id="419" r:id="rId113"/>
    <p:sldId id="420" r:id="rId114"/>
    <p:sldId id="421" r:id="rId115"/>
    <p:sldId id="422" r:id="rId116"/>
    <p:sldId id="423" r:id="rId117"/>
    <p:sldId id="424" r:id="rId118"/>
    <p:sldId id="425" r:id="rId119"/>
    <p:sldId id="426" r:id="rId120"/>
    <p:sldId id="432" r:id="rId121"/>
    <p:sldId id="434" r:id="rId122"/>
    <p:sldId id="433" r:id="rId123"/>
    <p:sldId id="435" r:id="rId124"/>
    <p:sldId id="437" r:id="rId125"/>
    <p:sldId id="436" r:id="rId126"/>
    <p:sldId id="857" r:id="rId127"/>
    <p:sldId id="858" r:id="rId128"/>
  </p:sldIdLst>
  <p:sldSz cx="12188825" cy="6858000"/>
  <p:notesSz cx="6858000" cy="9144000"/>
  <p:embeddedFontLst>
    <p:embeddedFont>
      <p:font typeface="微软雅黑" panose="020B0503020204020204" pitchFamily="34" charset="-122"/>
      <p:regular r:id="rId131"/>
      <p:bold r:id="rId132"/>
    </p:embeddedFont>
    <p:embeddedFont>
      <p:font typeface="Calibri" panose="020F0502020204030204" pitchFamily="34" charset="0"/>
      <p:regular r:id="rId133"/>
      <p:bold r:id="rId134"/>
      <p:italic r:id="rId135"/>
      <p:boldItalic r:id="rId136"/>
    </p:embeddedFont>
    <p:embeddedFont>
      <p:font typeface="Verdana" panose="020B0604030504040204" pitchFamily="34" charset="0"/>
      <p:regular r:id="rId137"/>
      <p:bold r:id="rId138"/>
      <p:italic r:id="rId139"/>
      <p:boldItalic r:id="rId140"/>
    </p:embeddedFont>
  </p:embeddedFontLst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赵为雨" initials="赵为雨" lastIdx="1" clrIdx="0">
    <p:extLst>
      <p:ext uri="{19B8F6BF-5375-455C-9EA6-DF929625EA0E}">
        <p15:presenceInfo xmlns:p15="http://schemas.microsoft.com/office/powerpoint/2012/main" userId="a1fd493b42ab90db" providerId="Windows Live"/>
      </p:ext>
    </p:extLst>
  </p:cmAuthor>
  <p:cmAuthor id="2" name="46850" initials="4" lastIdx="1" clrIdx="1">
    <p:extLst>
      <p:ext uri="{19B8F6BF-5375-455C-9EA6-DF929625EA0E}">
        <p15:presenceInfo xmlns:p15="http://schemas.microsoft.com/office/powerpoint/2012/main" userId="4685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31A"/>
    <a:srgbClr val="6F7170"/>
    <a:srgbClr val="D9D9D9"/>
    <a:srgbClr val="BFBFBF"/>
    <a:srgbClr val="0070C0"/>
    <a:srgbClr val="A6A6A6"/>
    <a:srgbClr val="4F81BD"/>
    <a:srgbClr val="487CBB"/>
    <a:srgbClr val="7F7F7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77878" autoAdjust="0"/>
  </p:normalViewPr>
  <p:slideViewPr>
    <p:cSldViewPr snapToGrid="0">
      <p:cViewPr varScale="1">
        <p:scale>
          <a:sx n="64" d="100"/>
          <a:sy n="64" d="100"/>
        </p:scale>
        <p:origin x="360" y="6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font" Target="fonts/font8.fntdata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18" Type="http://schemas.openxmlformats.org/officeDocument/2006/relationships/slide" Target="slides/slide113.xml"/><Relationship Id="rId134" Type="http://schemas.openxmlformats.org/officeDocument/2006/relationships/font" Target="fonts/font4.fntdata"/><Relationship Id="rId139" Type="http://schemas.openxmlformats.org/officeDocument/2006/relationships/font" Target="fonts/font9.fntdata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slide" Target="slides/slide119.xml"/><Relationship Id="rId129" Type="http://schemas.openxmlformats.org/officeDocument/2006/relationships/notesMaster" Target="notesMasters/notesMaster1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0" Type="http://schemas.openxmlformats.org/officeDocument/2006/relationships/font" Target="fonts/font10.fntdata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handoutMaster" Target="handoutMasters/handoutMaster1.xml"/><Relationship Id="rId135" Type="http://schemas.openxmlformats.org/officeDocument/2006/relationships/font" Target="fonts/font5.fntdata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commentAuthors" Target="commentAuthor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font" Target="fonts/font1.fntdata"/><Relationship Id="rId136" Type="http://schemas.openxmlformats.org/officeDocument/2006/relationships/font" Target="fonts/font6.fntdata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font" Target="fonts/font7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font" Target="fonts/font2.fntdata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font" Target="fonts/font3.fntdata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11-13T21:31:47.227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8D80EE-7C0B-43D3-BCDB-14ED433E9FCF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B5CCA02-05F4-439F-9768-7D2395698AED}">
      <dgm:prSet phldrT="[文本]" custT="1"/>
      <dgm:spPr/>
      <dgm:t>
        <a:bodyPr/>
        <a:lstStyle/>
        <a:p>
          <a:r>
            <a:rPr lang="zh-CN" altLang="en-US" sz="4000" b="1" dirty="0">
              <a:latin typeface="微软雅黑" pitchFamily="34" charset="-122"/>
              <a:ea typeface="微软雅黑" pitchFamily="34" charset="-122"/>
            </a:rPr>
            <a:t>材料的准备</a:t>
          </a:r>
        </a:p>
      </dgm:t>
    </dgm:pt>
    <dgm:pt modelId="{CAA00DF4-5102-4C12-8A6F-1E96F73423D5}" type="parTrans" cxnId="{CD350679-81EB-4A74-B312-3FD3587359F5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EBC5F914-55D5-4E5F-AA81-B7AAC62579AC}" type="sibTrans" cxnId="{CD350679-81EB-4A74-B312-3FD3587359F5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B85746A5-71F9-466C-9F0B-3190A097F36F}">
      <dgm:prSet phldrT="[文本]" custT="1"/>
      <dgm:spPr/>
      <dgm:t>
        <a:bodyPr/>
        <a:lstStyle/>
        <a:p>
          <a:r>
            <a:rPr lang="zh-CN" altLang="en-US" sz="4000" b="1" dirty="0">
              <a:latin typeface="微软雅黑" pitchFamily="34" charset="-122"/>
              <a:ea typeface="微软雅黑" pitchFamily="34" charset="-122"/>
            </a:rPr>
            <a:t>工具的准备</a:t>
          </a:r>
        </a:p>
      </dgm:t>
    </dgm:pt>
    <dgm:pt modelId="{7CAAFBDC-635C-448D-8321-E69766FE7AF9}" type="parTrans" cxnId="{1B39E440-66E8-4012-B4B7-A6E746F22EAF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84AF4992-09F5-42E4-87D4-2B203B01908E}" type="sibTrans" cxnId="{1B39E440-66E8-4012-B4B7-A6E746F22EAF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AF4C0ABF-E6C4-46AD-9D97-1FBA0192FCF7}">
      <dgm:prSet phldrT="[文本]" custT="1"/>
      <dgm:spPr/>
      <dgm:t>
        <a:bodyPr/>
        <a:lstStyle/>
        <a:p>
          <a:r>
            <a:rPr lang="zh-CN" altLang="en-US" sz="4000" b="1" dirty="0">
              <a:latin typeface="微软雅黑" pitchFamily="34" charset="-122"/>
              <a:ea typeface="微软雅黑" pitchFamily="34" charset="-122"/>
            </a:rPr>
            <a:t>软件的准备</a:t>
          </a:r>
        </a:p>
      </dgm:t>
    </dgm:pt>
    <dgm:pt modelId="{0ED64AC9-8003-4C28-8272-1F20C249106F}" type="parTrans" cxnId="{BABE3A18-1BA7-4518-95B2-DD1BC9F6E013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ADC27B31-2ED8-4373-8A38-878112FF882D}" type="sibTrans" cxnId="{BABE3A18-1BA7-4518-95B2-DD1BC9F6E013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EEC101BB-18D3-4C9E-A976-4777BE44D4E3}">
      <dgm:prSet phldrT="[文本]" custT="1"/>
      <dgm:spPr/>
      <dgm:t>
        <a:bodyPr/>
        <a:lstStyle/>
        <a:p>
          <a:r>
            <a:rPr lang="zh-CN" altLang="en-US" sz="4000" b="1" dirty="0">
              <a:latin typeface="微软雅黑" pitchFamily="34" charset="-122"/>
              <a:ea typeface="微软雅黑" pitchFamily="34" charset="-122"/>
            </a:rPr>
            <a:t>网络的准备</a:t>
          </a:r>
        </a:p>
      </dgm:t>
    </dgm:pt>
    <dgm:pt modelId="{AE6B58C1-BBAF-4BF4-9CA9-299F1B338D2D}" type="parTrans" cxnId="{8317728F-B287-4F89-8499-92025B216127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C6CC42CA-D2B6-4FA3-9877-4E0CC29EE3B1}" type="sibTrans" cxnId="{8317728F-B287-4F89-8499-92025B216127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B9BC4CB9-D5E6-47E7-BA1B-2EB42615B177}" type="pres">
      <dgm:prSet presAssocID="{C98D80EE-7C0B-43D3-BCDB-14ED433E9FCF}" presName="matrix" presStyleCnt="0">
        <dgm:presLayoutVars>
          <dgm:chMax val="1"/>
          <dgm:dir/>
          <dgm:resizeHandles val="exact"/>
        </dgm:presLayoutVars>
      </dgm:prSet>
      <dgm:spPr/>
    </dgm:pt>
    <dgm:pt modelId="{DB6AF4CD-B558-4ECB-895E-C31670AD5B15}" type="pres">
      <dgm:prSet presAssocID="{C98D80EE-7C0B-43D3-BCDB-14ED433E9FCF}" presName="diamond" presStyleLbl="bgShp" presStyleIdx="0" presStyleCnt="1"/>
      <dgm:spPr/>
    </dgm:pt>
    <dgm:pt modelId="{83EAB97A-3C9A-4999-B9CC-8BDA18B1744C}" type="pres">
      <dgm:prSet presAssocID="{C98D80EE-7C0B-43D3-BCDB-14ED433E9FCF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E35DF25-3575-471E-8911-016951D647D8}" type="pres">
      <dgm:prSet presAssocID="{C98D80EE-7C0B-43D3-BCDB-14ED433E9FCF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438C0AC-7716-48C2-9283-10620CFF96AF}" type="pres">
      <dgm:prSet presAssocID="{C98D80EE-7C0B-43D3-BCDB-14ED433E9FCF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DAEF433-6E19-444A-B5B7-3F5B7496A022}" type="pres">
      <dgm:prSet presAssocID="{C98D80EE-7C0B-43D3-BCDB-14ED433E9FCF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BABE3A18-1BA7-4518-95B2-DD1BC9F6E013}" srcId="{C98D80EE-7C0B-43D3-BCDB-14ED433E9FCF}" destId="{AF4C0ABF-E6C4-46AD-9D97-1FBA0192FCF7}" srcOrd="2" destOrd="0" parTransId="{0ED64AC9-8003-4C28-8272-1F20C249106F}" sibTransId="{ADC27B31-2ED8-4373-8A38-878112FF882D}"/>
    <dgm:cxn modelId="{47F4E518-7146-44EB-B6B8-73545D2838B0}" type="presOf" srcId="{B85746A5-71F9-466C-9F0B-3190A097F36F}" destId="{FE35DF25-3575-471E-8911-016951D647D8}" srcOrd="0" destOrd="0" presId="urn:microsoft.com/office/officeart/2005/8/layout/matrix3"/>
    <dgm:cxn modelId="{79F8111B-8BB9-438A-83CE-C0F44C3ACEF7}" type="presOf" srcId="{EEC101BB-18D3-4C9E-A976-4777BE44D4E3}" destId="{3DAEF433-6E19-444A-B5B7-3F5B7496A022}" srcOrd="0" destOrd="0" presId="urn:microsoft.com/office/officeart/2005/8/layout/matrix3"/>
    <dgm:cxn modelId="{1B39E440-66E8-4012-B4B7-A6E746F22EAF}" srcId="{C98D80EE-7C0B-43D3-BCDB-14ED433E9FCF}" destId="{B85746A5-71F9-466C-9F0B-3190A097F36F}" srcOrd="1" destOrd="0" parTransId="{7CAAFBDC-635C-448D-8321-E69766FE7AF9}" sibTransId="{84AF4992-09F5-42E4-87D4-2B203B01908E}"/>
    <dgm:cxn modelId="{9C318053-4F65-4784-99AC-C32A5DB6C4B0}" type="presOf" srcId="{AF4C0ABF-E6C4-46AD-9D97-1FBA0192FCF7}" destId="{6438C0AC-7716-48C2-9283-10620CFF96AF}" srcOrd="0" destOrd="0" presId="urn:microsoft.com/office/officeart/2005/8/layout/matrix3"/>
    <dgm:cxn modelId="{F21BAA75-A96F-45A2-95EE-8EE86F472E57}" type="presOf" srcId="{C98D80EE-7C0B-43D3-BCDB-14ED433E9FCF}" destId="{B9BC4CB9-D5E6-47E7-BA1B-2EB42615B177}" srcOrd="0" destOrd="0" presId="urn:microsoft.com/office/officeart/2005/8/layout/matrix3"/>
    <dgm:cxn modelId="{CD350679-81EB-4A74-B312-3FD3587359F5}" srcId="{C98D80EE-7C0B-43D3-BCDB-14ED433E9FCF}" destId="{4B5CCA02-05F4-439F-9768-7D2395698AED}" srcOrd="0" destOrd="0" parTransId="{CAA00DF4-5102-4C12-8A6F-1E96F73423D5}" sibTransId="{EBC5F914-55D5-4E5F-AA81-B7AAC62579AC}"/>
    <dgm:cxn modelId="{8317728F-B287-4F89-8499-92025B216127}" srcId="{C98D80EE-7C0B-43D3-BCDB-14ED433E9FCF}" destId="{EEC101BB-18D3-4C9E-A976-4777BE44D4E3}" srcOrd="3" destOrd="0" parTransId="{AE6B58C1-BBAF-4BF4-9CA9-299F1B338D2D}" sibTransId="{C6CC42CA-D2B6-4FA3-9877-4E0CC29EE3B1}"/>
    <dgm:cxn modelId="{1AB6D4EA-C052-4549-9329-FD3A766FBD84}" type="presOf" srcId="{4B5CCA02-05F4-439F-9768-7D2395698AED}" destId="{83EAB97A-3C9A-4999-B9CC-8BDA18B1744C}" srcOrd="0" destOrd="0" presId="urn:microsoft.com/office/officeart/2005/8/layout/matrix3"/>
    <dgm:cxn modelId="{62FC1276-B85B-43AD-91FA-42598982C74F}" type="presParOf" srcId="{B9BC4CB9-D5E6-47E7-BA1B-2EB42615B177}" destId="{DB6AF4CD-B558-4ECB-895E-C31670AD5B15}" srcOrd="0" destOrd="0" presId="urn:microsoft.com/office/officeart/2005/8/layout/matrix3"/>
    <dgm:cxn modelId="{F92D2F3D-52A5-445B-801F-8EDA6499BC65}" type="presParOf" srcId="{B9BC4CB9-D5E6-47E7-BA1B-2EB42615B177}" destId="{83EAB97A-3C9A-4999-B9CC-8BDA18B1744C}" srcOrd="1" destOrd="0" presId="urn:microsoft.com/office/officeart/2005/8/layout/matrix3"/>
    <dgm:cxn modelId="{BB6DE07F-C1A0-4BD1-B2A3-9CCF9763BAF7}" type="presParOf" srcId="{B9BC4CB9-D5E6-47E7-BA1B-2EB42615B177}" destId="{FE35DF25-3575-471E-8911-016951D647D8}" srcOrd="2" destOrd="0" presId="urn:microsoft.com/office/officeart/2005/8/layout/matrix3"/>
    <dgm:cxn modelId="{F4569336-EE31-4538-AD1D-3DB940AD2E1B}" type="presParOf" srcId="{B9BC4CB9-D5E6-47E7-BA1B-2EB42615B177}" destId="{6438C0AC-7716-48C2-9283-10620CFF96AF}" srcOrd="3" destOrd="0" presId="urn:microsoft.com/office/officeart/2005/8/layout/matrix3"/>
    <dgm:cxn modelId="{F27AEB18-6E29-45A3-9CA9-D8D40C93FCEA}" type="presParOf" srcId="{B9BC4CB9-D5E6-47E7-BA1B-2EB42615B177}" destId="{3DAEF433-6E19-444A-B5B7-3F5B7496A02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6AF4CD-B558-4ECB-895E-C31670AD5B15}">
      <dsp:nvSpPr>
        <dsp:cNvPr id="0" name=""/>
        <dsp:cNvSpPr/>
      </dsp:nvSpPr>
      <dsp:spPr>
        <a:xfrm>
          <a:off x="1290452" y="0"/>
          <a:ext cx="5280378" cy="528037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EAB97A-3C9A-4999-B9CC-8BDA18B1744C}">
      <dsp:nvSpPr>
        <dsp:cNvPr id="0" name=""/>
        <dsp:cNvSpPr/>
      </dsp:nvSpPr>
      <dsp:spPr>
        <a:xfrm>
          <a:off x="1792088" y="501635"/>
          <a:ext cx="2059347" cy="2059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latin typeface="微软雅黑" pitchFamily="34" charset="-122"/>
              <a:ea typeface="微软雅黑" pitchFamily="34" charset="-122"/>
            </a:rPr>
            <a:t>材料的准备</a:t>
          </a:r>
        </a:p>
      </dsp:txBody>
      <dsp:txXfrm>
        <a:off x="1892617" y="602164"/>
        <a:ext cx="1858289" cy="1858289"/>
      </dsp:txXfrm>
    </dsp:sp>
    <dsp:sp modelId="{FE35DF25-3575-471E-8911-016951D647D8}">
      <dsp:nvSpPr>
        <dsp:cNvPr id="0" name=""/>
        <dsp:cNvSpPr/>
      </dsp:nvSpPr>
      <dsp:spPr>
        <a:xfrm>
          <a:off x="4009847" y="501635"/>
          <a:ext cx="2059347" cy="2059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latin typeface="微软雅黑" pitchFamily="34" charset="-122"/>
              <a:ea typeface="微软雅黑" pitchFamily="34" charset="-122"/>
            </a:rPr>
            <a:t>工具的准备</a:t>
          </a:r>
        </a:p>
      </dsp:txBody>
      <dsp:txXfrm>
        <a:off x="4110376" y="602164"/>
        <a:ext cx="1858289" cy="1858289"/>
      </dsp:txXfrm>
    </dsp:sp>
    <dsp:sp modelId="{6438C0AC-7716-48C2-9283-10620CFF96AF}">
      <dsp:nvSpPr>
        <dsp:cNvPr id="0" name=""/>
        <dsp:cNvSpPr/>
      </dsp:nvSpPr>
      <dsp:spPr>
        <a:xfrm>
          <a:off x="1792088" y="2719394"/>
          <a:ext cx="2059347" cy="2059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latin typeface="微软雅黑" pitchFamily="34" charset="-122"/>
              <a:ea typeface="微软雅黑" pitchFamily="34" charset="-122"/>
            </a:rPr>
            <a:t>软件的准备</a:t>
          </a:r>
        </a:p>
      </dsp:txBody>
      <dsp:txXfrm>
        <a:off x="1892617" y="2819923"/>
        <a:ext cx="1858289" cy="1858289"/>
      </dsp:txXfrm>
    </dsp:sp>
    <dsp:sp modelId="{3DAEF433-6E19-444A-B5B7-3F5B7496A022}">
      <dsp:nvSpPr>
        <dsp:cNvPr id="0" name=""/>
        <dsp:cNvSpPr/>
      </dsp:nvSpPr>
      <dsp:spPr>
        <a:xfrm>
          <a:off x="4009847" y="2719394"/>
          <a:ext cx="2059347" cy="20593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latin typeface="微软雅黑" pitchFamily="34" charset="-122"/>
              <a:ea typeface="微软雅黑" pitchFamily="34" charset="-122"/>
            </a:rPr>
            <a:t>网络的准备</a:t>
          </a:r>
        </a:p>
      </dsp:txBody>
      <dsp:txXfrm>
        <a:off x="4110376" y="2819923"/>
        <a:ext cx="1858289" cy="1858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1/12/2023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1/12/2023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794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65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54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568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315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102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9799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554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89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02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748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89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91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525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404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757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3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102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554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3735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2898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02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748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7483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525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台式电脑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DIY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，指的是用户自己挑选一批能够组装成为一台完整电脑的零部件，购买后自己组装为完整电脑的行为。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911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525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02171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ea typeface="微软雅黑" pitchFamily="34" charset="-122"/>
              </a:rPr>
              <a:t>知名鼠标品牌：罗技、双飞燕、微软、雷蛇等。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480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637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457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801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554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306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讲师讲授（</a:t>
            </a:r>
            <a:r>
              <a:rPr lang="en-US" altLang="zh-CN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5min</a:t>
            </a:r>
            <a:r>
              <a:rPr lang="zh-CN" altLang="en-US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</a:t>
            </a:r>
            <a:r>
              <a:rPr lang="zh-CN" altLang="en-US" sz="16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讲师根据之前的结论，总结出底牌知识点</a:t>
            </a:r>
            <a:endParaRPr lang="en-US" altLang="zh-CN" sz="16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sz="16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讲师讲授（</a:t>
            </a:r>
            <a:r>
              <a:rPr lang="en-US" altLang="zh-CN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5min</a:t>
            </a:r>
            <a:r>
              <a:rPr lang="zh-CN" altLang="en-US" sz="16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）：</a:t>
            </a:r>
            <a:r>
              <a:rPr lang="zh-CN" altLang="en-US" sz="16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简单总结本小节学习的内容</a:t>
            </a:r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67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8.png"/><Relationship Id="rId3" Type="http://schemas.openxmlformats.org/officeDocument/2006/relationships/image" Target="../media/image3.png"/><Relationship Id="rId21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6.png"/><Relationship Id="rId10" Type="http://schemas.openxmlformats.org/officeDocument/2006/relationships/image" Target="../media/image10.png"/><Relationship Id="rId19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8.png"/><Relationship Id="rId3" Type="http://schemas.openxmlformats.org/officeDocument/2006/relationships/image" Target="../media/image3.png"/><Relationship Id="rId21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6.png"/><Relationship Id="rId10" Type="http://schemas.openxmlformats.org/officeDocument/2006/relationships/image" Target="../media/image10.png"/><Relationship Id="rId19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5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8.png"/><Relationship Id="rId3" Type="http://schemas.openxmlformats.org/officeDocument/2006/relationships/image" Target="../media/image3.png"/><Relationship Id="rId21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6.png"/><Relationship Id="rId10" Type="http://schemas.openxmlformats.org/officeDocument/2006/relationships/image" Target="../media/image10.png"/><Relationship Id="rId19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5.pn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28.png"/><Relationship Id="rId3" Type="http://schemas.openxmlformats.org/officeDocument/2006/relationships/image" Target="../media/image3.png"/><Relationship Id="rId21" Type="http://schemas.openxmlformats.org/officeDocument/2006/relationships/image" Target="../media/image3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6.png"/><Relationship Id="rId10" Type="http://schemas.openxmlformats.org/officeDocument/2006/relationships/image" Target="../media/image10.png"/><Relationship Id="rId19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5.pn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02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1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1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9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3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8" y="2009776"/>
            <a:ext cx="6971627" cy="22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99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557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2015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 userDrawn="1"/>
        </p:nvGrpSpPr>
        <p:grpSpPr bwMode="gray">
          <a:xfrm>
            <a:off x="5853433" y="734066"/>
            <a:ext cx="485134" cy="485134"/>
            <a:chOff x="5853433" y="734066"/>
            <a:chExt cx="485134" cy="485134"/>
          </a:xfrm>
        </p:grpSpPr>
        <p:sp>
          <p:nvSpPr>
            <p:cNvPr id="24" name="Oval 23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605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Produc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/>
            </a:lvl1pPr>
          </a:lstStyle>
          <a:p>
            <a:r>
              <a:rPr lang="en-US" dirty="0"/>
              <a:t>Click To Edit Product Text</a:t>
            </a:r>
          </a:p>
        </p:txBody>
      </p: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0" name="Straight Connector 69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roduc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/>
            </a:lvl1pPr>
          </a:lstStyle>
          <a:p>
            <a:r>
              <a:rPr lang="en-US" dirty="0"/>
              <a:t>Click To Edit Product Text</a:t>
            </a: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385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056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 &amp; She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6"/>
            <a:ext cx="11073385" cy="5209682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9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 hasCustomPrompt="1"/>
          </p:nvPr>
        </p:nvSpPr>
        <p:spPr bwMode="gray">
          <a:xfrm>
            <a:off x="277145" y="1335024"/>
            <a:ext cx="11723382" cy="5039399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/>
              <a:t>点击编辑主标题</a:t>
            </a:r>
            <a:endParaRPr lang="en-US" dirty="0"/>
          </a:p>
          <a:p>
            <a:pPr lvl="1"/>
            <a:r>
              <a:rPr lang="zh-CN" altLang="en-US" dirty="0"/>
              <a:t>第二行</a:t>
            </a:r>
            <a:endParaRPr lang="en-US" dirty="0"/>
          </a:p>
          <a:p>
            <a:pPr lvl="2"/>
            <a:r>
              <a:rPr lang="zh-CN" altLang="en-US" dirty="0"/>
              <a:t>第三行</a:t>
            </a:r>
            <a:endParaRPr lang="en-US" dirty="0"/>
          </a:p>
          <a:p>
            <a:pPr lvl="3"/>
            <a:r>
              <a:rPr lang="zh-CN" altLang="en-US" dirty="0"/>
              <a:t>第四行</a:t>
            </a:r>
            <a:endParaRPr lang="en-US" dirty="0"/>
          </a:p>
          <a:p>
            <a:pPr lvl="4"/>
            <a:r>
              <a:rPr lang="zh-CN" altLang="en-US" dirty="0"/>
              <a:t>第五行</a:t>
            </a:r>
            <a:endParaRPr lang="en-US" dirty="0"/>
          </a:p>
        </p:txBody>
      </p:sp>
      <p:sp>
        <p:nvSpPr>
          <p:cNvPr id="6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350960" y="255906"/>
            <a:ext cx="11905100" cy="597132"/>
          </a:xfrm>
          <a:prstGeom prst="rect">
            <a:avLst/>
          </a:prstGeom>
        </p:spPr>
        <p:txBody>
          <a:bodyPr wrap="square" lIns="121899" tIns="60949" rIns="121899" bIns="60949" anchor="ctr" anchorCtr="0"/>
          <a:lstStyle>
            <a:lvl1pPr marL="0" indent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1218987" algn="l"/>
              </a:tabLst>
              <a:defRPr lang="en-US" sz="3200" b="0" kern="1200" cap="none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 dirty="0"/>
              <a:t>点击编辑标题</a:t>
            </a:r>
            <a:endParaRPr lang="en-US" dirty="0"/>
          </a:p>
        </p:txBody>
      </p:sp>
      <p:sp>
        <p:nvSpPr>
          <p:cNvPr id="4" name="Freeform 5"/>
          <p:cNvSpPr>
            <a:spLocks noChangeAspect="1" noEditPoints="1"/>
          </p:cNvSpPr>
          <p:nvPr userDrawn="1"/>
        </p:nvSpPr>
        <p:spPr bwMode="black">
          <a:xfrm>
            <a:off x="205354" y="463747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7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88524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1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40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211" indent="0" algn="r">
              <a:buFontTx/>
              <a:buNone/>
              <a:defRPr sz="1100"/>
            </a:lvl2pPr>
            <a:lvl3pPr marL="679246" indent="0" algn="r">
              <a:buFontTx/>
              <a:buNone/>
              <a:defRPr sz="1100"/>
            </a:lvl3pPr>
            <a:lvl4pPr marL="966497" indent="0" algn="r">
              <a:buFontTx/>
              <a:buNone/>
              <a:defRPr sz="1100"/>
            </a:lvl4pPr>
            <a:lvl5pPr marL="1145831" indent="0" algn="r">
              <a:buFontTx/>
              <a:buNone/>
              <a:defRPr sz="1100"/>
            </a:lvl5pPr>
          </a:lstStyle>
          <a:p>
            <a:pPr marL="0" marR="0" lvl="0" indent="0" algn="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1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94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3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621" rtl="0" eaLnBrk="1" latinLnBrk="0" hangingPunct="1">
              <a:lnSpc>
                <a:spcPts val="6478"/>
              </a:lnSpc>
              <a:spcBef>
                <a:spcPct val="0"/>
              </a:spcBef>
              <a:buNone/>
              <a:defRPr lang="en-US" sz="4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5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bg1"/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6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1" y="4087551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6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66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7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2015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5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492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377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0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67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21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200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457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92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" y="3525796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699">
                <a:solidFill>
                  <a:schemeClr val="tx1"/>
                </a:solidFill>
              </a:defRPr>
            </a:lvl1pPr>
            <a:lvl2pPr marL="341211" indent="0">
              <a:buNone/>
              <a:defRPr/>
            </a:lvl2pPr>
            <a:lvl3pPr marL="679246" indent="0">
              <a:buNone/>
              <a:defRPr/>
            </a:lvl3pPr>
            <a:lvl4pPr marL="966497" indent="0">
              <a:buNone/>
              <a:defRPr/>
            </a:lvl4pPr>
            <a:lvl5pPr marL="1145831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27709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1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51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599">
                <a:solidFill>
                  <a:schemeClr val="bg1"/>
                </a:solidFill>
              </a:defRPr>
            </a:lvl1pPr>
            <a:lvl2pPr marL="341211" indent="0" algn="ctr">
              <a:buNone/>
              <a:defRPr>
                <a:solidFill>
                  <a:schemeClr val="bg1"/>
                </a:solidFill>
              </a:defRPr>
            </a:lvl2pPr>
            <a:lvl3pPr marL="679246" indent="0" algn="ctr">
              <a:buNone/>
              <a:defRPr>
                <a:solidFill>
                  <a:schemeClr val="bg1"/>
                </a:solidFill>
              </a:defRPr>
            </a:lvl3pPr>
            <a:lvl4pPr marL="966497" indent="0" algn="ctr">
              <a:buNone/>
              <a:defRPr>
                <a:solidFill>
                  <a:schemeClr val="bg1"/>
                </a:solidFill>
              </a:defRPr>
            </a:lvl4pPr>
            <a:lvl5pPr marL="1145831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3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99" b="1">
                <a:solidFill>
                  <a:schemeClr val="tx1"/>
                </a:solidFill>
              </a:defRPr>
            </a:lvl1pPr>
            <a:lvl2pPr marL="341211" indent="0">
              <a:buNone/>
              <a:defRPr/>
            </a:lvl2pPr>
            <a:lvl3pPr marL="679246" indent="0">
              <a:buNone/>
              <a:defRPr/>
            </a:lvl3pPr>
            <a:lvl4pPr marL="966497" indent="0">
              <a:buNone/>
              <a:defRPr/>
            </a:lvl4pPr>
            <a:lvl5pPr marL="1145831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7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Group 22"/>
          <p:cNvGrpSpPr/>
          <p:nvPr userDrawn="1"/>
        </p:nvGrpSpPr>
        <p:grpSpPr bwMode="gray">
          <a:xfrm>
            <a:off x="5853433" y="734066"/>
            <a:ext cx="485134" cy="485134"/>
            <a:chOff x="5853433" y="734066"/>
            <a:chExt cx="485134" cy="485134"/>
          </a:xfrm>
        </p:grpSpPr>
        <p:sp>
          <p:nvSpPr>
            <p:cNvPr id="24" name="Oval 23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640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Produc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8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799" cap="none"/>
            </a:lvl1pPr>
          </a:lstStyle>
          <a:p>
            <a:r>
              <a:rPr lang="en-US" dirty="0"/>
              <a:t>Click To Edit Product Text</a:t>
            </a:r>
          </a:p>
        </p:txBody>
      </p: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1" y="556262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0" name="Straight Connector 69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10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roduc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8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799" cap="none"/>
            </a:lvl1pPr>
          </a:lstStyle>
          <a:p>
            <a:r>
              <a:rPr lang="en-US" dirty="0"/>
              <a:t>Click To Edit Product Text</a:t>
            </a: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1" y="556262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449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334132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94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 &amp; She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6"/>
            <a:ext cx="11073385" cy="5209682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6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96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46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1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1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9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3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8" y="2009776"/>
            <a:ext cx="6971627" cy="22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3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114" y="228604"/>
            <a:ext cx="11149013" cy="609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881994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 userDrawn="1"/>
        </p:nvSpPr>
        <p:spPr>
          <a:xfrm>
            <a:off x="0" y="2"/>
            <a:ext cx="12188823" cy="6857107"/>
          </a:xfrm>
          <a:prstGeom prst="rect">
            <a:avLst/>
          </a:prstGeom>
          <a:solidFill>
            <a:srgbClr val="7F7F7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pic>
        <p:nvPicPr>
          <p:cNvPr id="61" name="Picture 60" descr="title-back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895"/>
            <a:ext cx="12188824" cy="6856213"/>
          </a:xfrm>
          <a:prstGeom prst="rect">
            <a:avLst/>
          </a:prstGeom>
        </p:spPr>
      </p:pic>
      <p:sp>
        <p:nvSpPr>
          <p:cNvPr id="51" name="Freeform 50"/>
          <p:cNvSpPr/>
          <p:nvPr userDrawn="1"/>
        </p:nvSpPr>
        <p:spPr>
          <a:xfrm rot="-1260000">
            <a:off x="-937468" y="1197704"/>
            <a:ext cx="13624074" cy="2723194"/>
          </a:xfrm>
          <a:custGeom>
            <a:avLst/>
            <a:gdLst>
              <a:gd name="connsiteX0" fmla="*/ 0 w 12200027"/>
              <a:gd name="connsiteY0" fmla="*/ 0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0 w 12200027"/>
              <a:gd name="connsiteY4" fmla="*/ 0 h 2717800"/>
              <a:gd name="connsiteX0" fmla="*/ 167130 w 12200027"/>
              <a:gd name="connsiteY0" fmla="*/ 23345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167130 w 12200027"/>
              <a:gd name="connsiteY4" fmla="*/ 23345 h 2717800"/>
              <a:gd name="connsiteX0" fmla="*/ 1025170 w 13058067"/>
              <a:gd name="connsiteY0" fmla="*/ 23345 h 2717800"/>
              <a:gd name="connsiteX1" fmla="*/ 13058067 w 13058067"/>
              <a:gd name="connsiteY1" fmla="*/ 0 h 2717800"/>
              <a:gd name="connsiteX2" fmla="*/ 13058067 w 13058067"/>
              <a:gd name="connsiteY2" fmla="*/ 2717800 h 2717800"/>
              <a:gd name="connsiteX3" fmla="*/ 0 w 13058067"/>
              <a:gd name="connsiteY3" fmla="*/ 2694004 h 2717800"/>
              <a:gd name="connsiteX4" fmla="*/ 1025170 w 13058067"/>
              <a:gd name="connsiteY4" fmla="*/ 23345 h 2717800"/>
              <a:gd name="connsiteX0" fmla="*/ 1025170 w 13058067"/>
              <a:gd name="connsiteY0" fmla="*/ 0 h 2694455"/>
              <a:gd name="connsiteX1" fmla="*/ 12001451 w 13058067"/>
              <a:gd name="connsiteY1" fmla="*/ 992749 h 2694455"/>
              <a:gd name="connsiteX2" fmla="*/ 13058067 w 13058067"/>
              <a:gd name="connsiteY2" fmla="*/ 2694455 h 2694455"/>
              <a:gd name="connsiteX3" fmla="*/ 0 w 13058067"/>
              <a:gd name="connsiteY3" fmla="*/ 2670659 h 2694455"/>
              <a:gd name="connsiteX4" fmla="*/ 1025170 w 13058067"/>
              <a:gd name="connsiteY4" fmla="*/ 0 h 2694455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3058067 w 13058067"/>
              <a:gd name="connsiteY2" fmla="*/ 2739044 h 2739044"/>
              <a:gd name="connsiteX3" fmla="*/ 0 w 13058067"/>
              <a:gd name="connsiteY3" fmla="*/ 2715248 h 2739044"/>
              <a:gd name="connsiteX4" fmla="*/ 1025170 w 13058067"/>
              <a:gd name="connsiteY4" fmla="*/ 44589 h 2739044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1594561 w 13058067"/>
              <a:gd name="connsiteY2" fmla="*/ 1357272 h 2739044"/>
              <a:gd name="connsiteX3" fmla="*/ 13058067 w 13058067"/>
              <a:gd name="connsiteY3" fmla="*/ 2739044 h 2739044"/>
              <a:gd name="connsiteX4" fmla="*/ 0 w 13058067"/>
              <a:gd name="connsiteY4" fmla="*/ 2715248 h 2739044"/>
              <a:gd name="connsiteX5" fmla="*/ 1025170 w 13058067"/>
              <a:gd name="connsiteY5" fmla="*/ 44589 h 2739044"/>
              <a:gd name="connsiteX0" fmla="*/ 1025170 w 13595398"/>
              <a:gd name="connsiteY0" fmla="*/ 44589 h 2739044"/>
              <a:gd name="connsiteX1" fmla="*/ 10185052 w 13595398"/>
              <a:gd name="connsiteY1" fmla="*/ 0 h 2739044"/>
              <a:gd name="connsiteX2" fmla="*/ 13595398 w 13595398"/>
              <a:gd name="connsiteY2" fmla="*/ 1310066 h 2739044"/>
              <a:gd name="connsiteX3" fmla="*/ 13058067 w 13595398"/>
              <a:gd name="connsiteY3" fmla="*/ 2739044 h 2739044"/>
              <a:gd name="connsiteX4" fmla="*/ 0 w 13595398"/>
              <a:gd name="connsiteY4" fmla="*/ 2715248 h 2739044"/>
              <a:gd name="connsiteX5" fmla="*/ 1025170 w 13595398"/>
              <a:gd name="connsiteY5" fmla="*/ 44589 h 273904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112020 w 13595398"/>
              <a:gd name="connsiteY3" fmla="*/ 256930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47154"/>
              <a:gd name="connsiteX1" fmla="*/ 10185052 w 13595398"/>
              <a:gd name="connsiteY1" fmla="*/ 0 h 2747154"/>
              <a:gd name="connsiteX2" fmla="*/ 13595398 w 13595398"/>
              <a:gd name="connsiteY2" fmla="*/ 1310066 h 2747154"/>
              <a:gd name="connsiteX3" fmla="*/ 13043751 w 13595398"/>
              <a:gd name="connsiteY3" fmla="*/ 2747154 h 2747154"/>
              <a:gd name="connsiteX4" fmla="*/ 0 w 13595398"/>
              <a:gd name="connsiteY4" fmla="*/ 2715248 h 2747154"/>
              <a:gd name="connsiteX5" fmla="*/ 1025170 w 13595398"/>
              <a:gd name="connsiteY5" fmla="*/ 44589 h 274715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098366 w 13595398"/>
              <a:gd name="connsiteY3" fmla="*/ 260487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23442"/>
              <a:gd name="connsiteX1" fmla="*/ 10185052 w 13595398"/>
              <a:gd name="connsiteY1" fmla="*/ 0 h 2723442"/>
              <a:gd name="connsiteX2" fmla="*/ 13595398 w 13595398"/>
              <a:gd name="connsiteY2" fmla="*/ 1310066 h 2723442"/>
              <a:gd name="connsiteX3" fmla="*/ 13052853 w 13595398"/>
              <a:gd name="connsiteY3" fmla="*/ 2723442 h 2723442"/>
              <a:gd name="connsiteX4" fmla="*/ 0 w 13595398"/>
              <a:gd name="connsiteY4" fmla="*/ 2715248 h 2723442"/>
              <a:gd name="connsiteX5" fmla="*/ 1025170 w 13595398"/>
              <a:gd name="connsiteY5" fmla="*/ 44589 h 2723442"/>
              <a:gd name="connsiteX0" fmla="*/ 1025170 w 13595398"/>
              <a:gd name="connsiteY0" fmla="*/ 44341 h 2723194"/>
              <a:gd name="connsiteX1" fmla="*/ 10406499 w 13595398"/>
              <a:gd name="connsiteY1" fmla="*/ 0 h 2723194"/>
              <a:gd name="connsiteX2" fmla="*/ 13595398 w 13595398"/>
              <a:gd name="connsiteY2" fmla="*/ 1309818 h 2723194"/>
              <a:gd name="connsiteX3" fmla="*/ 13052853 w 13595398"/>
              <a:gd name="connsiteY3" fmla="*/ 2723194 h 2723194"/>
              <a:gd name="connsiteX4" fmla="*/ 0 w 13595398"/>
              <a:gd name="connsiteY4" fmla="*/ 2715000 h 2723194"/>
              <a:gd name="connsiteX5" fmla="*/ 1025170 w 13595398"/>
              <a:gd name="connsiteY5" fmla="*/ 44341 h 2723194"/>
              <a:gd name="connsiteX0" fmla="*/ 1025170 w 13624074"/>
              <a:gd name="connsiteY0" fmla="*/ 44341 h 2723194"/>
              <a:gd name="connsiteX1" fmla="*/ 10406499 w 13624074"/>
              <a:gd name="connsiteY1" fmla="*/ 0 h 2723194"/>
              <a:gd name="connsiteX2" fmla="*/ 13624074 w 13624074"/>
              <a:gd name="connsiteY2" fmla="*/ 1235111 h 2723194"/>
              <a:gd name="connsiteX3" fmla="*/ 13052853 w 13624074"/>
              <a:gd name="connsiteY3" fmla="*/ 2723194 h 2723194"/>
              <a:gd name="connsiteX4" fmla="*/ 0 w 13624074"/>
              <a:gd name="connsiteY4" fmla="*/ 2715000 h 2723194"/>
              <a:gd name="connsiteX5" fmla="*/ 1025170 w 13624074"/>
              <a:gd name="connsiteY5" fmla="*/ 44341 h 272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4074" h="2723194">
                <a:moveTo>
                  <a:pt x="1025170" y="44341"/>
                </a:moveTo>
                <a:lnTo>
                  <a:pt x="10406499" y="0"/>
                </a:lnTo>
                <a:lnTo>
                  <a:pt x="13624074" y="1235111"/>
                </a:lnTo>
                <a:lnTo>
                  <a:pt x="13052853" y="2723194"/>
                </a:lnTo>
                <a:lnTo>
                  <a:pt x="0" y="2715000"/>
                </a:lnTo>
                <a:lnTo>
                  <a:pt x="1025170" y="44341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53" name="Freeform 52"/>
          <p:cNvSpPr/>
          <p:nvPr userDrawn="1"/>
        </p:nvSpPr>
        <p:spPr>
          <a:xfrm rot="-1260000">
            <a:off x="2658988" y="3340387"/>
            <a:ext cx="9999997" cy="770511"/>
          </a:xfrm>
          <a:custGeom>
            <a:avLst/>
            <a:gdLst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10017679 w 10017679"/>
              <a:gd name="connsiteY2" fmla="*/ 763723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26277 w 10017679"/>
              <a:gd name="connsiteY2" fmla="*/ 706279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08073 w 10017679"/>
              <a:gd name="connsiteY2" fmla="*/ 753704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9999997"/>
              <a:gd name="connsiteY0" fmla="*/ 6788 h 770511"/>
              <a:gd name="connsiteX1" fmla="*/ 9999997 w 9999997"/>
              <a:gd name="connsiteY1" fmla="*/ 0 h 770511"/>
              <a:gd name="connsiteX2" fmla="*/ 9708073 w 9999997"/>
              <a:gd name="connsiteY2" fmla="*/ 760492 h 770511"/>
              <a:gd name="connsiteX3" fmla="*/ 0 w 9999997"/>
              <a:gd name="connsiteY3" fmla="*/ 770511 h 770511"/>
              <a:gd name="connsiteX4" fmla="*/ 0 w 9999997"/>
              <a:gd name="connsiteY4" fmla="*/ 6788 h 77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997" h="770511">
                <a:moveTo>
                  <a:pt x="0" y="6788"/>
                </a:moveTo>
                <a:lnTo>
                  <a:pt x="9999997" y="0"/>
                </a:lnTo>
                <a:lnTo>
                  <a:pt x="9708073" y="760492"/>
                </a:lnTo>
                <a:lnTo>
                  <a:pt x="0" y="770511"/>
                </a:lnTo>
                <a:lnTo>
                  <a:pt x="0" y="6788"/>
                </a:lnTo>
                <a:close/>
              </a:path>
            </a:pathLst>
          </a:custGeom>
          <a:solidFill>
            <a:srgbClr val="4140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/>
          </p:nvPr>
        </p:nvSpPr>
        <p:spPr bwMode="gray">
          <a:xfrm rot="-1260000">
            <a:off x="2702615" y="3447162"/>
            <a:ext cx="9513216" cy="713913"/>
          </a:xfrm>
          <a:prstGeom prst="rect">
            <a:avLst/>
          </a:prstGeom>
        </p:spPr>
        <p:txBody>
          <a:bodyPr lIns="121899" tIns="60949" rIns="121899" bIns="60949" anchor="ctr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 rot="-1260000">
            <a:off x="206968" y="1899202"/>
            <a:ext cx="9792873" cy="1972279"/>
          </a:xfrm>
          <a:prstGeom prst="rect">
            <a:avLst/>
          </a:prstGeom>
        </p:spPr>
        <p:txBody>
          <a:bodyPr lIns="121899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598" b="0" kern="1200" cap="none" spc="0" baseline="0" dirty="0">
                <a:solidFill>
                  <a:schemeClr val="accent5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784" y="6397010"/>
            <a:ext cx="2413972" cy="307777"/>
          </a:xfrm>
        </p:spPr>
        <p:txBody>
          <a:bodyPr/>
          <a:lstStyle/>
          <a:p>
            <a:r>
              <a:rPr lang="en-US" sz="1000" cap="all">
                <a:solidFill>
                  <a:srgbClr val="939598"/>
                </a:solidFill>
                <a:cs typeface="Arial" pitchFamily="34" charset="0"/>
              </a:rPr>
              <a:t>2013 LENOVO INTERNAL. All rights reserved.</a:t>
            </a:r>
            <a:endParaRPr lang="en-US" sz="1000" cap="all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01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52591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1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40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211" indent="0" algn="r">
              <a:buFontTx/>
              <a:buNone/>
              <a:defRPr sz="1100"/>
            </a:lvl2pPr>
            <a:lvl3pPr marL="679246" indent="0" algn="r">
              <a:buFontTx/>
              <a:buNone/>
              <a:defRPr sz="1100"/>
            </a:lvl3pPr>
            <a:lvl4pPr marL="966497" indent="0" algn="r">
              <a:buFontTx/>
              <a:buNone/>
              <a:defRPr sz="1100"/>
            </a:lvl4pPr>
            <a:lvl5pPr marL="1145831" indent="0" algn="r">
              <a:buFontTx/>
              <a:buNone/>
              <a:defRPr sz="1100"/>
            </a:lvl5pPr>
          </a:lstStyle>
          <a:p>
            <a:pPr marL="0" marR="0" lvl="0" indent="0" algn="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1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075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3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621" rtl="0" eaLnBrk="1" latinLnBrk="0" hangingPunct="1">
              <a:lnSpc>
                <a:spcPts val="6478"/>
              </a:lnSpc>
              <a:spcBef>
                <a:spcPct val="0"/>
              </a:spcBef>
              <a:buNone/>
              <a:defRPr lang="en-US" sz="4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5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bg1"/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6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1" y="4087551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87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3" name="TextBox slide number"/>
          <p:cNvSpPr txBox="1"/>
          <p:nvPr userDrawn="1"/>
        </p:nvSpPr>
        <p:spPr bwMode="white">
          <a:xfrm>
            <a:off x="11748699" y="6389260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z="1000" smtClean="0">
                <a:solidFill>
                  <a:prstClr val="white"/>
                </a:solidFill>
              </a:rPr>
              <a:pPr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5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08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7" name="TextBox slide number"/>
          <p:cNvSpPr txBox="1"/>
          <p:nvPr userDrawn="1"/>
        </p:nvSpPr>
        <p:spPr bwMode="white">
          <a:xfrm>
            <a:off x="11748699" y="6389260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z="1000" smtClean="0">
                <a:solidFill>
                  <a:prstClr val="white"/>
                </a:solidFill>
              </a:rPr>
              <a:pPr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590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595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02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58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034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004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60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z="1000" smtClean="0">
                <a:solidFill>
                  <a:prstClr val="white"/>
                </a:solidFill>
              </a:rPr>
              <a:pPr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68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3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" y="3525796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699">
                <a:solidFill>
                  <a:schemeClr val="tx1"/>
                </a:solidFill>
              </a:defRPr>
            </a:lvl1pPr>
            <a:lvl2pPr marL="341211" indent="0">
              <a:buNone/>
              <a:defRPr/>
            </a:lvl2pPr>
            <a:lvl3pPr marL="679246" indent="0">
              <a:buNone/>
              <a:defRPr/>
            </a:lvl3pPr>
            <a:lvl4pPr marL="966497" indent="0">
              <a:buNone/>
              <a:defRPr/>
            </a:lvl4pPr>
            <a:lvl5pPr marL="1145831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7737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1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51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599">
                <a:solidFill>
                  <a:schemeClr val="bg1"/>
                </a:solidFill>
              </a:defRPr>
            </a:lvl1pPr>
            <a:lvl2pPr marL="341211" indent="0" algn="ctr">
              <a:buNone/>
              <a:defRPr>
                <a:solidFill>
                  <a:schemeClr val="bg1"/>
                </a:solidFill>
              </a:defRPr>
            </a:lvl2pPr>
            <a:lvl3pPr marL="679246" indent="0" algn="ctr">
              <a:buNone/>
              <a:defRPr>
                <a:solidFill>
                  <a:schemeClr val="bg1"/>
                </a:solidFill>
              </a:defRPr>
            </a:lvl3pPr>
            <a:lvl4pPr marL="966497" indent="0" algn="ctr">
              <a:buNone/>
              <a:defRPr>
                <a:solidFill>
                  <a:schemeClr val="bg1"/>
                </a:solidFill>
              </a:defRPr>
            </a:lvl4pPr>
            <a:lvl5pPr marL="1145831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3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99" b="1">
                <a:solidFill>
                  <a:schemeClr val="tx1"/>
                </a:solidFill>
              </a:defRPr>
            </a:lvl1pPr>
            <a:lvl2pPr marL="341211" indent="0">
              <a:buNone/>
              <a:defRPr/>
            </a:lvl2pPr>
            <a:lvl3pPr marL="679246" indent="0">
              <a:buNone/>
              <a:defRPr/>
            </a:lvl3pPr>
            <a:lvl4pPr marL="966497" indent="0">
              <a:buNone/>
              <a:defRPr/>
            </a:lvl4pPr>
            <a:lvl5pPr marL="1145831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7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Group 22"/>
          <p:cNvGrpSpPr/>
          <p:nvPr userDrawn="1"/>
        </p:nvGrpSpPr>
        <p:grpSpPr bwMode="gray">
          <a:xfrm>
            <a:off x="5853433" y="734066"/>
            <a:ext cx="485134" cy="485134"/>
            <a:chOff x="5853433" y="734066"/>
            <a:chExt cx="485134" cy="485134"/>
          </a:xfrm>
        </p:grpSpPr>
        <p:sp>
          <p:nvSpPr>
            <p:cNvPr id="24" name="Oval 23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7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Produc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8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799" cap="none"/>
            </a:lvl1pPr>
          </a:lstStyle>
          <a:p>
            <a:r>
              <a:rPr lang="en-US" dirty="0"/>
              <a:t>Click To Edit Product Text</a:t>
            </a:r>
          </a:p>
        </p:txBody>
      </p: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1" y="556262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0" name="Straight Connector 69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03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roduc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</p:spPr>
        <p:txBody>
          <a:bodyPr/>
          <a:lstStyle/>
          <a:p>
            <a:r>
              <a:rPr lang="en-US" sz="1000" dirty="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8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799" cap="none"/>
            </a:lvl1pPr>
          </a:lstStyle>
          <a:p>
            <a:r>
              <a:rPr lang="en-US" dirty="0"/>
              <a:t>Click To Edit Product Text</a:t>
            </a: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1" y="556262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Box slide number"/>
          <p:cNvSpPr txBox="1"/>
          <p:nvPr userDrawn="1"/>
        </p:nvSpPr>
        <p:spPr bwMode="white">
          <a:xfrm>
            <a:off x="11748699" y="6389260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6EA5B71A-1B18-4E34-A48F-65DC4937AA99}" type="slidenum">
              <a:rPr lang="en-US" sz="1000" smtClean="0">
                <a:solidFill>
                  <a:prstClr val="white"/>
                </a:solidFill>
              </a:rPr>
              <a:pPr/>
              <a:t>‹#›</a:t>
            </a:fld>
            <a:endParaRPr lang="en-US" sz="1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00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</p:spTree>
    <p:extLst>
      <p:ext uri="{BB962C8B-B14F-4D97-AF65-F5344CB8AC3E}">
        <p14:creationId xmlns:p14="http://schemas.microsoft.com/office/powerpoint/2010/main" val="229798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1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 &amp; She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6"/>
            <a:ext cx="11073385" cy="5209682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6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9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44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1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1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9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3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8" y="2009776"/>
            <a:ext cx="6971627" cy="22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4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/>
          <p:cNvSpPr/>
          <p:nvPr userDrawn="1"/>
        </p:nvSpPr>
        <p:spPr>
          <a:xfrm>
            <a:off x="0" y="2"/>
            <a:ext cx="12188823" cy="6857107"/>
          </a:xfrm>
          <a:prstGeom prst="rect">
            <a:avLst/>
          </a:prstGeom>
          <a:solidFill>
            <a:srgbClr val="7F7F7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pic>
        <p:nvPicPr>
          <p:cNvPr id="61" name="Picture 60" descr="title-back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" y="895"/>
            <a:ext cx="12188824" cy="6856213"/>
          </a:xfrm>
          <a:prstGeom prst="rect">
            <a:avLst/>
          </a:prstGeom>
        </p:spPr>
      </p:pic>
      <p:sp>
        <p:nvSpPr>
          <p:cNvPr id="51" name="Freeform 50"/>
          <p:cNvSpPr/>
          <p:nvPr userDrawn="1"/>
        </p:nvSpPr>
        <p:spPr>
          <a:xfrm rot="-1260000">
            <a:off x="-937468" y="1197704"/>
            <a:ext cx="13624074" cy="2723194"/>
          </a:xfrm>
          <a:custGeom>
            <a:avLst/>
            <a:gdLst>
              <a:gd name="connsiteX0" fmla="*/ 0 w 12200027"/>
              <a:gd name="connsiteY0" fmla="*/ 0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0 w 12200027"/>
              <a:gd name="connsiteY4" fmla="*/ 0 h 2717800"/>
              <a:gd name="connsiteX0" fmla="*/ 167130 w 12200027"/>
              <a:gd name="connsiteY0" fmla="*/ 23345 h 2717800"/>
              <a:gd name="connsiteX1" fmla="*/ 12200027 w 12200027"/>
              <a:gd name="connsiteY1" fmla="*/ 0 h 2717800"/>
              <a:gd name="connsiteX2" fmla="*/ 12200027 w 12200027"/>
              <a:gd name="connsiteY2" fmla="*/ 2717800 h 2717800"/>
              <a:gd name="connsiteX3" fmla="*/ 0 w 12200027"/>
              <a:gd name="connsiteY3" fmla="*/ 2717800 h 2717800"/>
              <a:gd name="connsiteX4" fmla="*/ 167130 w 12200027"/>
              <a:gd name="connsiteY4" fmla="*/ 23345 h 2717800"/>
              <a:gd name="connsiteX0" fmla="*/ 1025170 w 13058067"/>
              <a:gd name="connsiteY0" fmla="*/ 23345 h 2717800"/>
              <a:gd name="connsiteX1" fmla="*/ 13058067 w 13058067"/>
              <a:gd name="connsiteY1" fmla="*/ 0 h 2717800"/>
              <a:gd name="connsiteX2" fmla="*/ 13058067 w 13058067"/>
              <a:gd name="connsiteY2" fmla="*/ 2717800 h 2717800"/>
              <a:gd name="connsiteX3" fmla="*/ 0 w 13058067"/>
              <a:gd name="connsiteY3" fmla="*/ 2694004 h 2717800"/>
              <a:gd name="connsiteX4" fmla="*/ 1025170 w 13058067"/>
              <a:gd name="connsiteY4" fmla="*/ 23345 h 2717800"/>
              <a:gd name="connsiteX0" fmla="*/ 1025170 w 13058067"/>
              <a:gd name="connsiteY0" fmla="*/ 0 h 2694455"/>
              <a:gd name="connsiteX1" fmla="*/ 12001451 w 13058067"/>
              <a:gd name="connsiteY1" fmla="*/ 992749 h 2694455"/>
              <a:gd name="connsiteX2" fmla="*/ 13058067 w 13058067"/>
              <a:gd name="connsiteY2" fmla="*/ 2694455 h 2694455"/>
              <a:gd name="connsiteX3" fmla="*/ 0 w 13058067"/>
              <a:gd name="connsiteY3" fmla="*/ 2670659 h 2694455"/>
              <a:gd name="connsiteX4" fmla="*/ 1025170 w 13058067"/>
              <a:gd name="connsiteY4" fmla="*/ 0 h 2694455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3058067 w 13058067"/>
              <a:gd name="connsiteY2" fmla="*/ 2739044 h 2739044"/>
              <a:gd name="connsiteX3" fmla="*/ 0 w 13058067"/>
              <a:gd name="connsiteY3" fmla="*/ 2715248 h 2739044"/>
              <a:gd name="connsiteX4" fmla="*/ 1025170 w 13058067"/>
              <a:gd name="connsiteY4" fmla="*/ 44589 h 2739044"/>
              <a:gd name="connsiteX0" fmla="*/ 1025170 w 13058067"/>
              <a:gd name="connsiteY0" fmla="*/ 44589 h 2739044"/>
              <a:gd name="connsiteX1" fmla="*/ 10185052 w 13058067"/>
              <a:gd name="connsiteY1" fmla="*/ 0 h 2739044"/>
              <a:gd name="connsiteX2" fmla="*/ 11594561 w 13058067"/>
              <a:gd name="connsiteY2" fmla="*/ 1357272 h 2739044"/>
              <a:gd name="connsiteX3" fmla="*/ 13058067 w 13058067"/>
              <a:gd name="connsiteY3" fmla="*/ 2739044 h 2739044"/>
              <a:gd name="connsiteX4" fmla="*/ 0 w 13058067"/>
              <a:gd name="connsiteY4" fmla="*/ 2715248 h 2739044"/>
              <a:gd name="connsiteX5" fmla="*/ 1025170 w 13058067"/>
              <a:gd name="connsiteY5" fmla="*/ 44589 h 2739044"/>
              <a:gd name="connsiteX0" fmla="*/ 1025170 w 13595398"/>
              <a:gd name="connsiteY0" fmla="*/ 44589 h 2739044"/>
              <a:gd name="connsiteX1" fmla="*/ 10185052 w 13595398"/>
              <a:gd name="connsiteY1" fmla="*/ 0 h 2739044"/>
              <a:gd name="connsiteX2" fmla="*/ 13595398 w 13595398"/>
              <a:gd name="connsiteY2" fmla="*/ 1310066 h 2739044"/>
              <a:gd name="connsiteX3" fmla="*/ 13058067 w 13595398"/>
              <a:gd name="connsiteY3" fmla="*/ 2739044 h 2739044"/>
              <a:gd name="connsiteX4" fmla="*/ 0 w 13595398"/>
              <a:gd name="connsiteY4" fmla="*/ 2715248 h 2739044"/>
              <a:gd name="connsiteX5" fmla="*/ 1025170 w 13595398"/>
              <a:gd name="connsiteY5" fmla="*/ 44589 h 273904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112020 w 13595398"/>
              <a:gd name="connsiteY3" fmla="*/ 256930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47154"/>
              <a:gd name="connsiteX1" fmla="*/ 10185052 w 13595398"/>
              <a:gd name="connsiteY1" fmla="*/ 0 h 2747154"/>
              <a:gd name="connsiteX2" fmla="*/ 13595398 w 13595398"/>
              <a:gd name="connsiteY2" fmla="*/ 1310066 h 2747154"/>
              <a:gd name="connsiteX3" fmla="*/ 13043751 w 13595398"/>
              <a:gd name="connsiteY3" fmla="*/ 2747154 h 2747154"/>
              <a:gd name="connsiteX4" fmla="*/ 0 w 13595398"/>
              <a:gd name="connsiteY4" fmla="*/ 2715248 h 2747154"/>
              <a:gd name="connsiteX5" fmla="*/ 1025170 w 13595398"/>
              <a:gd name="connsiteY5" fmla="*/ 44589 h 2747154"/>
              <a:gd name="connsiteX0" fmla="*/ 1025170 w 13595398"/>
              <a:gd name="connsiteY0" fmla="*/ 44589 h 2715248"/>
              <a:gd name="connsiteX1" fmla="*/ 10185052 w 13595398"/>
              <a:gd name="connsiteY1" fmla="*/ 0 h 2715248"/>
              <a:gd name="connsiteX2" fmla="*/ 13595398 w 13595398"/>
              <a:gd name="connsiteY2" fmla="*/ 1310066 h 2715248"/>
              <a:gd name="connsiteX3" fmla="*/ 13098366 w 13595398"/>
              <a:gd name="connsiteY3" fmla="*/ 2604877 h 2715248"/>
              <a:gd name="connsiteX4" fmla="*/ 0 w 13595398"/>
              <a:gd name="connsiteY4" fmla="*/ 2715248 h 2715248"/>
              <a:gd name="connsiteX5" fmla="*/ 1025170 w 13595398"/>
              <a:gd name="connsiteY5" fmla="*/ 44589 h 2715248"/>
              <a:gd name="connsiteX0" fmla="*/ 1025170 w 13595398"/>
              <a:gd name="connsiteY0" fmla="*/ 44589 h 2723442"/>
              <a:gd name="connsiteX1" fmla="*/ 10185052 w 13595398"/>
              <a:gd name="connsiteY1" fmla="*/ 0 h 2723442"/>
              <a:gd name="connsiteX2" fmla="*/ 13595398 w 13595398"/>
              <a:gd name="connsiteY2" fmla="*/ 1310066 h 2723442"/>
              <a:gd name="connsiteX3" fmla="*/ 13052853 w 13595398"/>
              <a:gd name="connsiteY3" fmla="*/ 2723442 h 2723442"/>
              <a:gd name="connsiteX4" fmla="*/ 0 w 13595398"/>
              <a:gd name="connsiteY4" fmla="*/ 2715248 h 2723442"/>
              <a:gd name="connsiteX5" fmla="*/ 1025170 w 13595398"/>
              <a:gd name="connsiteY5" fmla="*/ 44589 h 2723442"/>
              <a:gd name="connsiteX0" fmla="*/ 1025170 w 13595398"/>
              <a:gd name="connsiteY0" fmla="*/ 44341 h 2723194"/>
              <a:gd name="connsiteX1" fmla="*/ 10406499 w 13595398"/>
              <a:gd name="connsiteY1" fmla="*/ 0 h 2723194"/>
              <a:gd name="connsiteX2" fmla="*/ 13595398 w 13595398"/>
              <a:gd name="connsiteY2" fmla="*/ 1309818 h 2723194"/>
              <a:gd name="connsiteX3" fmla="*/ 13052853 w 13595398"/>
              <a:gd name="connsiteY3" fmla="*/ 2723194 h 2723194"/>
              <a:gd name="connsiteX4" fmla="*/ 0 w 13595398"/>
              <a:gd name="connsiteY4" fmla="*/ 2715000 h 2723194"/>
              <a:gd name="connsiteX5" fmla="*/ 1025170 w 13595398"/>
              <a:gd name="connsiteY5" fmla="*/ 44341 h 2723194"/>
              <a:gd name="connsiteX0" fmla="*/ 1025170 w 13624074"/>
              <a:gd name="connsiteY0" fmla="*/ 44341 h 2723194"/>
              <a:gd name="connsiteX1" fmla="*/ 10406499 w 13624074"/>
              <a:gd name="connsiteY1" fmla="*/ 0 h 2723194"/>
              <a:gd name="connsiteX2" fmla="*/ 13624074 w 13624074"/>
              <a:gd name="connsiteY2" fmla="*/ 1235111 h 2723194"/>
              <a:gd name="connsiteX3" fmla="*/ 13052853 w 13624074"/>
              <a:gd name="connsiteY3" fmla="*/ 2723194 h 2723194"/>
              <a:gd name="connsiteX4" fmla="*/ 0 w 13624074"/>
              <a:gd name="connsiteY4" fmla="*/ 2715000 h 2723194"/>
              <a:gd name="connsiteX5" fmla="*/ 1025170 w 13624074"/>
              <a:gd name="connsiteY5" fmla="*/ 44341 h 2723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24074" h="2723194">
                <a:moveTo>
                  <a:pt x="1025170" y="44341"/>
                </a:moveTo>
                <a:lnTo>
                  <a:pt x="10406499" y="0"/>
                </a:lnTo>
                <a:lnTo>
                  <a:pt x="13624074" y="1235111"/>
                </a:lnTo>
                <a:lnTo>
                  <a:pt x="13052853" y="2723194"/>
                </a:lnTo>
                <a:lnTo>
                  <a:pt x="0" y="2715000"/>
                </a:lnTo>
                <a:lnTo>
                  <a:pt x="1025170" y="44341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53" name="Freeform 52"/>
          <p:cNvSpPr/>
          <p:nvPr userDrawn="1"/>
        </p:nvSpPr>
        <p:spPr>
          <a:xfrm rot="-1260000">
            <a:off x="2658988" y="3340387"/>
            <a:ext cx="9999997" cy="770511"/>
          </a:xfrm>
          <a:custGeom>
            <a:avLst/>
            <a:gdLst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10017679 w 10017679"/>
              <a:gd name="connsiteY2" fmla="*/ 763723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26277 w 10017679"/>
              <a:gd name="connsiteY2" fmla="*/ 706279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10017679"/>
              <a:gd name="connsiteY0" fmla="*/ 0 h 763723"/>
              <a:gd name="connsiteX1" fmla="*/ 10017679 w 10017679"/>
              <a:gd name="connsiteY1" fmla="*/ 0 h 763723"/>
              <a:gd name="connsiteX2" fmla="*/ 9708073 w 10017679"/>
              <a:gd name="connsiteY2" fmla="*/ 753704 h 763723"/>
              <a:gd name="connsiteX3" fmla="*/ 0 w 10017679"/>
              <a:gd name="connsiteY3" fmla="*/ 763723 h 763723"/>
              <a:gd name="connsiteX4" fmla="*/ 0 w 10017679"/>
              <a:gd name="connsiteY4" fmla="*/ 0 h 763723"/>
              <a:gd name="connsiteX0" fmla="*/ 0 w 9999997"/>
              <a:gd name="connsiteY0" fmla="*/ 6788 h 770511"/>
              <a:gd name="connsiteX1" fmla="*/ 9999997 w 9999997"/>
              <a:gd name="connsiteY1" fmla="*/ 0 h 770511"/>
              <a:gd name="connsiteX2" fmla="*/ 9708073 w 9999997"/>
              <a:gd name="connsiteY2" fmla="*/ 760492 h 770511"/>
              <a:gd name="connsiteX3" fmla="*/ 0 w 9999997"/>
              <a:gd name="connsiteY3" fmla="*/ 770511 h 770511"/>
              <a:gd name="connsiteX4" fmla="*/ 0 w 9999997"/>
              <a:gd name="connsiteY4" fmla="*/ 6788 h 77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9997" h="770511">
                <a:moveTo>
                  <a:pt x="0" y="6788"/>
                </a:moveTo>
                <a:lnTo>
                  <a:pt x="9999997" y="0"/>
                </a:lnTo>
                <a:lnTo>
                  <a:pt x="9708073" y="760492"/>
                </a:lnTo>
                <a:lnTo>
                  <a:pt x="0" y="770511"/>
                </a:lnTo>
                <a:lnTo>
                  <a:pt x="0" y="6788"/>
                </a:lnTo>
                <a:close/>
              </a:path>
            </a:pathLst>
          </a:custGeom>
          <a:solidFill>
            <a:srgbClr val="4140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/>
          </p:nvPr>
        </p:nvSpPr>
        <p:spPr bwMode="gray">
          <a:xfrm rot="-1260000">
            <a:off x="2702615" y="3447162"/>
            <a:ext cx="9513216" cy="713913"/>
          </a:xfrm>
          <a:prstGeom prst="rect">
            <a:avLst/>
          </a:prstGeom>
        </p:spPr>
        <p:txBody>
          <a:bodyPr lIns="121899" tIns="60949" rIns="121899" bIns="60949" anchor="ctr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 rot="-1260000">
            <a:off x="206968" y="1899202"/>
            <a:ext cx="9792873" cy="1972279"/>
          </a:xfrm>
          <a:prstGeom prst="rect">
            <a:avLst/>
          </a:prstGeom>
        </p:spPr>
        <p:txBody>
          <a:bodyPr lIns="121899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598" b="0" kern="1200" cap="none" spc="0" baseline="0" dirty="0">
                <a:solidFill>
                  <a:schemeClr val="accent5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784" y="6397010"/>
            <a:ext cx="2413972" cy="307777"/>
          </a:xfrm>
        </p:spPr>
        <p:txBody>
          <a:bodyPr/>
          <a:lstStyle/>
          <a:p>
            <a:r>
              <a:rPr lang="en-US" sz="1000" cap="all">
                <a:solidFill>
                  <a:srgbClr val="939598"/>
                </a:solidFill>
                <a:cs typeface="Arial" pitchFamily="34" charset="0"/>
              </a:rPr>
              <a:t>2013 LENOVO INTERNAL. All rights reserved.</a:t>
            </a:r>
            <a:endParaRPr lang="en-US" sz="1000" cap="all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87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"/>
          <p:cNvSpPr>
            <a:spLocks/>
          </p:cNvSpPr>
          <p:nvPr userDrawn="1"/>
        </p:nvSpPr>
        <p:spPr bwMode="gray">
          <a:xfrm>
            <a:off x="18" y="253550"/>
            <a:ext cx="205442" cy="792721"/>
          </a:xfrm>
          <a:custGeom>
            <a:avLst/>
            <a:gdLst>
              <a:gd name="T0" fmla="*/ 0 w 215"/>
              <a:gd name="T1" fmla="*/ 308 h 703"/>
              <a:gd name="T2" fmla="*/ 0 w 215"/>
              <a:gd name="T3" fmla="*/ 703 h 703"/>
              <a:gd name="T4" fmla="*/ 215 w 215"/>
              <a:gd name="T5" fmla="*/ 395 h 703"/>
              <a:gd name="T6" fmla="*/ 215 w 215"/>
              <a:gd name="T7" fmla="*/ 0 h 703"/>
              <a:gd name="T8" fmla="*/ 0 w 215"/>
              <a:gd name="T9" fmla="*/ 308 h 703"/>
              <a:gd name="connsiteX0" fmla="*/ 0 w 10000"/>
              <a:gd name="connsiteY0" fmla="*/ 4381 h 7400"/>
              <a:gd name="connsiteX1" fmla="*/ 6119 w 10000"/>
              <a:gd name="connsiteY1" fmla="*/ 7400 h 7400"/>
              <a:gd name="connsiteX2" fmla="*/ 10000 w 10000"/>
              <a:gd name="connsiteY2" fmla="*/ 5619 h 7400"/>
              <a:gd name="connsiteX3" fmla="*/ 10000 w 10000"/>
              <a:gd name="connsiteY3" fmla="*/ 0 h 7400"/>
              <a:gd name="connsiteX4" fmla="*/ 0 w 10000"/>
              <a:gd name="connsiteY4" fmla="*/ 4381 h 7400"/>
              <a:gd name="connsiteX0" fmla="*/ 0 w 3881"/>
              <a:gd name="connsiteY0" fmla="*/ 2482 h 10000"/>
              <a:gd name="connsiteX1" fmla="*/ 0 w 3881"/>
              <a:gd name="connsiteY1" fmla="*/ 10000 h 10000"/>
              <a:gd name="connsiteX2" fmla="*/ 3881 w 3881"/>
              <a:gd name="connsiteY2" fmla="*/ 7593 h 10000"/>
              <a:gd name="connsiteX3" fmla="*/ 3881 w 3881"/>
              <a:gd name="connsiteY3" fmla="*/ 0 h 10000"/>
              <a:gd name="connsiteX4" fmla="*/ 0 w 3881"/>
              <a:gd name="connsiteY4" fmla="*/ 248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1" h="10000">
                <a:moveTo>
                  <a:pt x="0" y="2482"/>
                </a:moveTo>
                <a:lnTo>
                  <a:pt x="0" y="10000"/>
                </a:lnTo>
                <a:lnTo>
                  <a:pt x="3881" y="7593"/>
                </a:lnTo>
                <a:lnTo>
                  <a:pt x="3881" y="0"/>
                </a:lnTo>
                <a:lnTo>
                  <a:pt x="0" y="2482"/>
                </a:lnTo>
                <a:close/>
              </a:path>
            </a:pathLst>
          </a:custGeom>
          <a:gradFill flip="none" rotWithShape="0">
            <a:gsLst>
              <a:gs pos="47000">
                <a:srgbClr val="AF0707"/>
              </a:gs>
              <a:gs pos="100000">
                <a:srgbClr val="7F1B1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Foundry Gridnik Medium" pitchFamily="50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 userDrawn="1"/>
        </p:nvSpPr>
        <p:spPr bwMode="gray">
          <a:xfrm flipH="1">
            <a:off x="205452" y="255906"/>
            <a:ext cx="11983373" cy="597132"/>
          </a:xfrm>
          <a:prstGeom prst="rect">
            <a:avLst/>
          </a:prstGeom>
          <a:gradFill flip="none" rotWithShape="0">
            <a:gsLst>
              <a:gs pos="100000">
                <a:srgbClr val="FF1313"/>
              </a:gs>
              <a:gs pos="0">
                <a:srgbClr val="EC222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9" tIns="60949" rIns="121899" bIns="609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>
              <a:latin typeface="Foundry Gridnik Medium" pitchFamily="50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283738" y="255906"/>
            <a:ext cx="11905100" cy="597132"/>
          </a:xfrm>
          <a:prstGeom prst="rect">
            <a:avLst/>
          </a:prstGeom>
        </p:spPr>
        <p:txBody>
          <a:bodyPr wrap="square" lIns="121899" tIns="60949" rIns="121899" bIns="60949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</p:spTree>
    <p:extLst>
      <p:ext uri="{BB962C8B-B14F-4D97-AF65-F5344CB8AC3E}">
        <p14:creationId xmlns:p14="http://schemas.microsoft.com/office/powerpoint/2010/main" val="2211524859"/>
      </p:ext>
    </p:extLst>
  </p:cSld>
  <p:clrMapOvr>
    <a:masterClrMapping/>
  </p:clrMapOvr>
  <p:transition spd="med"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7"/>
            <a:ext cx="109699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9588BAD0-639C-48E7-AA64-18866C03A999}" type="datetimeFigureOut">
              <a:rPr lang="zh-CN" altLang="en-US" smtClean="0"/>
              <a:pPr/>
              <a:t>2023/1/12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48642" y="6458566"/>
            <a:ext cx="2413343" cy="18466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0AF10B18-9713-46C4-A4D0-A9D80A1448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7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049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1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40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211" indent="0" algn="r">
              <a:buFontTx/>
              <a:buNone/>
              <a:defRPr sz="1100"/>
            </a:lvl2pPr>
            <a:lvl3pPr marL="679246" indent="0" algn="r">
              <a:buFontTx/>
              <a:buNone/>
              <a:defRPr sz="1100"/>
            </a:lvl3pPr>
            <a:lvl4pPr marL="966497" indent="0" algn="r">
              <a:buFontTx/>
              <a:buNone/>
              <a:defRPr sz="1100"/>
            </a:lvl4pPr>
            <a:lvl5pPr marL="1145831" indent="0" algn="r">
              <a:buFontTx/>
              <a:buNone/>
              <a:defRPr sz="1100"/>
            </a:lvl5pPr>
          </a:lstStyle>
          <a:p>
            <a:pPr marL="0" marR="0" lvl="0" indent="0" algn="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1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6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3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621" rtl="0" eaLnBrk="1" latinLnBrk="0" hangingPunct="1">
              <a:lnSpc>
                <a:spcPts val="6478"/>
              </a:lnSpc>
              <a:spcBef>
                <a:spcPct val="0"/>
              </a:spcBef>
              <a:buNone/>
              <a:defRPr lang="en-US" sz="4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5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bg1"/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6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244757" y="4201426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8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22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10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860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47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046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678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961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55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1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99">
                <a:solidFill>
                  <a:prstClr val="white"/>
                </a:solidFill>
              </a:endParaRPr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1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399">
                <a:solidFill>
                  <a:srgbClr val="000000"/>
                </a:solidFill>
              </a:endParaRPr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9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3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399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8" y="2009776"/>
            <a:ext cx="6971627" cy="223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9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34476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388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998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9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9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2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6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 dirty="0">
                <a:solidFill>
                  <a:prstClr val="white"/>
                </a:solidFill>
              </a:endParaRPr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1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40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211" indent="0" algn="r">
              <a:buFontTx/>
              <a:buNone/>
              <a:defRPr sz="1100"/>
            </a:lvl2pPr>
            <a:lvl3pPr marL="679246" indent="0" algn="r">
              <a:buFontTx/>
              <a:buNone/>
              <a:defRPr sz="1100"/>
            </a:lvl3pPr>
            <a:lvl4pPr marL="966497" indent="0" algn="r">
              <a:buFontTx/>
              <a:buNone/>
              <a:defRPr sz="1100"/>
            </a:lvl4pPr>
            <a:lvl5pPr marL="1145831" indent="0" algn="r">
              <a:buFontTx/>
              <a:buNone/>
              <a:defRPr sz="1100"/>
            </a:lvl5pPr>
          </a:lstStyle>
          <a:p>
            <a:pPr marL="0" marR="0" lvl="0" indent="0" algn="r" defTabSz="9141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1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sz="1799" kern="0">
                <a:solidFill>
                  <a:sysClr val="window" lastClr="FFFFFF"/>
                </a:solidFill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1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prstClr val="white"/>
              </a:solidFill>
            </a:endParaRPr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1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3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621" rtl="0" eaLnBrk="1" latinLnBrk="0" hangingPunct="1">
              <a:lnSpc>
                <a:spcPts val="6478"/>
              </a:lnSpc>
              <a:spcBef>
                <a:spcPct val="0"/>
              </a:spcBef>
              <a:buNone/>
              <a:defRPr lang="en-US" sz="47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5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bg1"/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6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1" y="4087551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5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48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06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21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399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0">
              <a:buNone/>
              <a:defRPr sz="2699" b="1"/>
            </a:lvl2pPr>
            <a:lvl3pPr marL="1218621" indent="0">
              <a:buNone/>
              <a:defRPr sz="2399" b="1"/>
            </a:lvl3pPr>
            <a:lvl4pPr marL="1827931" indent="0">
              <a:buNone/>
              <a:defRPr sz="2099" b="1"/>
            </a:lvl4pPr>
            <a:lvl5pPr marL="2437242" indent="0">
              <a:buNone/>
              <a:defRPr sz="2099" b="1"/>
            </a:lvl5pPr>
            <a:lvl6pPr marL="3046553" indent="0">
              <a:buNone/>
              <a:defRPr sz="2099" b="1"/>
            </a:lvl6pPr>
            <a:lvl7pPr marL="3655863" indent="0">
              <a:buNone/>
              <a:defRPr sz="2099" b="1"/>
            </a:lvl7pPr>
            <a:lvl8pPr marL="4265173" indent="0">
              <a:buNone/>
              <a:defRPr sz="2099" b="1"/>
            </a:lvl8pPr>
            <a:lvl9pPr marL="4874484" indent="0">
              <a:buNone/>
              <a:defRPr sz="209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928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1" y="1179577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3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715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6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399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3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52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40" y="1179577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399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5" y="423408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2399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52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6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9" r:id="rId2"/>
    <p:sldLayoutId id="2147483670" r:id="rId3"/>
    <p:sldLayoutId id="2147483654" r:id="rId4"/>
    <p:sldLayoutId id="2147483672" r:id="rId5"/>
    <p:sldLayoutId id="2147483661" r:id="rId6"/>
    <p:sldLayoutId id="2147483671" r:id="rId7"/>
    <p:sldLayoutId id="2147483673" r:id="rId8"/>
    <p:sldLayoutId id="2147483678" r:id="rId9"/>
    <p:sldLayoutId id="2147483662" r:id="rId10"/>
    <p:sldLayoutId id="2147483674" r:id="rId11"/>
    <p:sldLayoutId id="2147483691" r:id="rId12"/>
    <p:sldLayoutId id="2147483690" r:id="rId13"/>
    <p:sldLayoutId id="2147483692" r:id="rId14"/>
    <p:sldLayoutId id="2147483683" r:id="rId15"/>
    <p:sldLayoutId id="2147483681" r:id="rId16"/>
    <p:sldLayoutId id="2147483682" r:id="rId17"/>
    <p:sldLayoutId id="2147483657" r:id="rId18"/>
    <p:sldLayoutId id="2147483676" r:id="rId19"/>
    <p:sldLayoutId id="2147483680" r:id="rId20"/>
    <p:sldLayoutId id="2147483659" r:id="rId21"/>
    <p:sldLayoutId id="2147483675" r:id="rId22"/>
    <p:sldLayoutId id="2147483668" r:id="rId23"/>
    <p:sldLayoutId id="2147483890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0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621" rtl="0" eaLnBrk="1" latinLnBrk="0" hangingPunct="1">
        <a:spcBef>
          <a:spcPct val="0"/>
        </a:spcBef>
        <a:buNone/>
        <a:defRPr sz="4299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6983" indent="-456983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2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130" indent="-380819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276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1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258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189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207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518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6982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13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31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62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793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242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655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586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17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4484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0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  <p:sldLayoutId id="2147483755" r:id="rId19"/>
    <p:sldLayoutId id="2147483756" r:id="rId20"/>
    <p:sldLayoutId id="2147483757" r:id="rId21"/>
    <p:sldLayoutId id="2147483758" r:id="rId22"/>
    <p:sldLayoutId id="2147483759" r:id="rId23"/>
    <p:sldLayoutId id="2147483761" r:id="rId24"/>
    <p:sldLayoutId id="2147483862" r:id="rId25"/>
    <p:sldLayoutId id="2147483863" r:id="rId2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621" rtl="0" eaLnBrk="1" latinLnBrk="0" hangingPunct="1">
        <a:spcBef>
          <a:spcPct val="0"/>
        </a:spcBef>
        <a:buNone/>
        <a:defRPr sz="4299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6983" indent="-456983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2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130" indent="-380819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276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1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258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189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207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518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6982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13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31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62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793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242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655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586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17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4484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30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1" r:id="rId8"/>
    <p:sldLayoutId id="2147483773" r:id="rId9"/>
    <p:sldLayoutId id="2147483775" r:id="rId10"/>
    <p:sldLayoutId id="2147483781" r:id="rId11"/>
    <p:sldLayoutId id="2147483784" r:id="rId12"/>
    <p:sldLayoutId id="2147483785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621" rtl="0" eaLnBrk="1" latinLnBrk="0" hangingPunct="1">
        <a:spcBef>
          <a:spcPct val="0"/>
        </a:spcBef>
        <a:buNone/>
        <a:defRPr sz="4299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6983" indent="-456983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2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130" indent="-380819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276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1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258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189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207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518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6982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13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31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62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793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242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655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586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17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4484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5" cy="6857107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39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9" r:id="rId6"/>
    <p:sldLayoutId id="2147483821" r:id="rId7"/>
    <p:sldLayoutId id="2147483823" r:id="rId8"/>
    <p:sldLayoutId id="2147483825" r:id="rId9"/>
    <p:sldLayoutId id="2147483831" r:id="rId10"/>
    <p:sldLayoutId id="2147483833" r:id="rId11"/>
    <p:sldLayoutId id="2147483834" r:id="rId12"/>
    <p:sldLayoutId id="2147483835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621" rtl="0" eaLnBrk="1" latinLnBrk="0" hangingPunct="1">
        <a:spcBef>
          <a:spcPct val="0"/>
        </a:spcBef>
        <a:buNone/>
        <a:defRPr sz="4299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6983" indent="-456983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2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130" indent="-380819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276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1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258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1897" indent="-304656" algn="l" defTabSz="1218621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69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1207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518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6982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139" indent="-304656" algn="l" defTabSz="1218621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310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62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7931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242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655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586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173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4484" algn="l" defTabSz="1218621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2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3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jp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1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3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comments" Target="../comments/commen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8.pn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13" Type="http://schemas.openxmlformats.org/officeDocument/2006/relationships/image" Target="../media/image153.pn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12" Type="http://schemas.openxmlformats.org/officeDocument/2006/relationships/image" Target="../media/image1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6.jpeg"/><Relationship Id="rId11" Type="http://schemas.openxmlformats.org/officeDocument/2006/relationships/image" Target="../media/image151.png"/><Relationship Id="rId5" Type="http://schemas.openxmlformats.org/officeDocument/2006/relationships/image" Target="../media/image145.jpeg"/><Relationship Id="rId10" Type="http://schemas.openxmlformats.org/officeDocument/2006/relationships/image" Target="../media/image150.pn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image" Target="../media/image143.jpeg"/><Relationship Id="rId7" Type="http://schemas.openxmlformats.org/officeDocument/2006/relationships/image" Target="../media/image15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10" Type="http://schemas.openxmlformats.org/officeDocument/2006/relationships/image" Target="../media/image160.jpeg"/><Relationship Id="rId4" Type="http://schemas.openxmlformats.org/officeDocument/2006/relationships/image" Target="../media/image154.jpeg"/><Relationship Id="rId9" Type="http://schemas.openxmlformats.org/officeDocument/2006/relationships/image" Target="../media/image15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2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0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901143" y="1965839"/>
            <a:ext cx="10386537" cy="1101344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学习领域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PC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机拆装与调试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618" y="3396009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5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247999" y="3012587"/>
            <a:ext cx="10338411" cy="1101344"/>
          </a:xfrm>
        </p:spPr>
        <p:txBody>
          <a:bodyPr/>
          <a:lstStyle/>
          <a:p>
            <a:pPr algn="ctr"/>
            <a:r>
              <a:rPr lang="zh-CN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台式机拆装</a:t>
            </a: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（知识链接）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44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0155744" y="5216628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看重量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9711" y="5216628"/>
            <a:ext cx="162509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看变压器</a:t>
            </a:r>
            <a:endParaRPr lang="en-US" altLang="zh-CN" sz="2807" b="1" dirty="0">
              <a:ea typeface="微软雅黑" pitchFamily="34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72" y="1256139"/>
            <a:ext cx="6232411" cy="306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842" y="1355599"/>
            <a:ext cx="4123007" cy="296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/>
        </p:nvSpPr>
        <p:spPr>
          <a:xfrm>
            <a:off x="5732409" y="5216628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看风扇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50361" y="5224337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看线材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55824" y="5216628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看功率</a:t>
            </a:r>
            <a:endParaRPr lang="en-US" altLang="zh-CN" sz="2807" b="1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69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517033" y="1145706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看功率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7033" y="4027225"/>
            <a:ext cx="162509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看变压器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17031" y="2249248"/>
            <a:ext cx="7229676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主要硬件的功耗总和，再加上</a:t>
            </a: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100W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左右就可以了。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517030" y="5034092"/>
            <a:ext cx="6973507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看变压器大小，桥式整流器电源的稳定性比较好。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45" y="1042315"/>
            <a:ext cx="3646326" cy="241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44" y="3796225"/>
            <a:ext cx="3646327" cy="269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5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电源的选购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40782" y="4034099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看风扇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69050" y="4079875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看线材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0781" y="5137641"/>
            <a:ext cx="2998485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风扇的位置安排恰当</a:t>
            </a:r>
          </a:p>
        </p:txBody>
      </p:sp>
      <p:sp>
        <p:nvSpPr>
          <p:cNvPr id="25" name="矩形 24"/>
          <p:cNvSpPr/>
          <p:nvPr/>
        </p:nvSpPr>
        <p:spPr>
          <a:xfrm>
            <a:off x="4206197" y="5153090"/>
            <a:ext cx="3579322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较粗的线材比较经久耐用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80" y="1172842"/>
            <a:ext cx="2998485" cy="258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046" y="1172841"/>
            <a:ext cx="3825036" cy="26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矩形 27"/>
          <p:cNvSpPr/>
          <p:nvPr/>
        </p:nvSpPr>
        <p:spPr>
          <a:xfrm>
            <a:off x="8534654" y="4056487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看重量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34654" y="5129702"/>
            <a:ext cx="2653635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精钢材质好且厚重</a:t>
            </a: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967" y="1172841"/>
            <a:ext cx="3515965" cy="26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32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显示器的选购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048768" y="1027667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看亮度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48771" y="3890020"/>
            <a:ext cx="162509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看对比度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48769" y="1751992"/>
            <a:ext cx="7494859" cy="187575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屏亮度在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流明，对比度在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600:1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以上的产品就完全可以满足观看需要。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一般等离子的亮度都在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500cd/m</a:t>
            </a:r>
            <a:r>
              <a:rPr lang="en-US" altLang="zh-CN" sz="2406" b="1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以上，显示的画面清晰艳丽，有些高档的等离子亮度可以达到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1000cd/m</a:t>
            </a:r>
            <a:r>
              <a:rPr lang="en-US" altLang="zh-CN" sz="2406" b="1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48771" y="4666336"/>
            <a:ext cx="7494857" cy="117590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对比度是屏幕上同一点最亮时（白色）与最暗时（黑色）的亮度的比值，高的对比度意味着相对较高的亮度和呈现颜色的艳丽程度。一般选择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70%~80%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为宜。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28" y="1751992"/>
            <a:ext cx="3238555" cy="293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7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显示器的选购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24468" y="1027667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看可视角度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4470" y="3890020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看响应时间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4468" y="1751993"/>
            <a:ext cx="7494858" cy="1602473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可视角度大小，决定了用户可视范围的大小以及最佳观赏角度。视角越大，观看的角度越好，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显示器也就更具有适用性。一般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英寸的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显示器，左右的可视角度都为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160</a:t>
            </a:r>
            <a:r>
              <a:rPr lang="en-US" altLang="zh-CN" sz="2406" b="1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24470" y="4666336"/>
            <a:ext cx="7494857" cy="117590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显示时间应以人肉眼看不到拖尾现象为宜。目前市场上的主流</a:t>
            </a:r>
            <a:r>
              <a:rPr lang="en-US" altLang="zh-CN" sz="2406" b="1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响应时间都已经达到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8ms 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以下，某些高端产品响应时间甚至为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5ms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4ms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2ms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等等。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70" y="1027096"/>
            <a:ext cx="2636669" cy="246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37" y="4167836"/>
            <a:ext cx="2769701" cy="183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64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显示器的选购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612551" y="1027667"/>
            <a:ext cx="162509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看分辨率</a:t>
            </a:r>
            <a:endParaRPr lang="en-US" altLang="zh-CN" sz="2807" b="1" dirty="0">
              <a:ea typeface="微软雅黑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22" y="1027667"/>
            <a:ext cx="6281390" cy="4998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7612551" y="1751993"/>
            <a:ext cx="3588350" cy="424562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在选购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时，分辨率可以参考说明书。显示器的分辩率没有调整到合适的大小，会影响到显示效果，对眼睛比较容易疲劳。显示器的分辩率是根据个人的习惯来定的。只要不超过显示器支持的最大分辩率就可以了。超过了显示支持的最大分辩率会黑屏的。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30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显示器的选购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079844" y="1276268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看显示接口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4308" y="4107546"/>
            <a:ext cx="2000619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看坏点数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9843" y="2000594"/>
            <a:ext cx="7494858" cy="115358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显示器包括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VGA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DVI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接口，如果对画质的要求较高，在选购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显示器时，应考虑是否支持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DVI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接口。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4308" y="4883862"/>
            <a:ext cx="7494857" cy="117590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在屏幕上颜色不会发生任何变化的点，包括亮点或暗点，在选购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LCD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显示器时可以将屏幕设置为全黑检测亮点；将屏幕设置为全白检测暗点。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85" y="1241768"/>
            <a:ext cx="3211643" cy="2546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4" y="4218559"/>
            <a:ext cx="3294084" cy="187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39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风扇的选购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955544" y="1289945"/>
            <a:ext cx="3785030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看散热片材质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55543" y="3686655"/>
            <a:ext cx="3785031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看底部厚度和散热面积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55544" y="1999009"/>
            <a:ext cx="7494858" cy="115358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一般说来，铜质的散热片，其导热速度要比铝材的散热片大，散热效果更好一些。对于普通用户而言，用铝材散热片已经足以达到散热需求了。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544" y="4430781"/>
            <a:ext cx="7494857" cy="117590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底部越厚的，热容量越大，能带走的热量也越多；散热面积越大，即散热片的鳍片数越多，导热速度也越快，同时注意散热片的加工精度。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27" y="1633600"/>
            <a:ext cx="3424958" cy="338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35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风扇的选购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27" y="1633600"/>
            <a:ext cx="3424958" cy="338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3986618" y="119858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看风扇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6618" y="353550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看扣具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6618" y="1889380"/>
            <a:ext cx="7494858" cy="115358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目前市场上的风扇，轴承一共有三类：含油轴承、单滚珠轴承（也就是含油加滚珠）、双滚珠轴承。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86618" y="4241838"/>
            <a:ext cx="7494857" cy="2284067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扣具比较紧，可以使风扇的底部同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表面紧密的结合，达到良好的散热效果，但另一方面，象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INTEL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AMD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，它们的压力承受都有一定的范围，超过这个范围，如果安装不慎，就很容易把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压坏。因此，大家在选择时候，不仅仅应该注意扣具安装是否方便，同时也要注意扣具的压力问题。</a:t>
            </a:r>
          </a:p>
        </p:txBody>
      </p:sp>
    </p:spTree>
    <p:extLst>
      <p:ext uri="{BB962C8B-B14F-4D97-AF65-F5344CB8AC3E}">
        <p14:creationId xmlns:p14="http://schemas.microsoft.com/office/powerpoint/2010/main" val="121940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键盘的选购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033231" y="1245193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看键盘手感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33233" y="3557339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看键盘布局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33231" y="1969519"/>
            <a:ext cx="7494858" cy="57679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亲手触摸为好，可选择不同工作原理的键盘。</a:t>
            </a:r>
            <a:endParaRPr lang="zh-CN" altLang="en-US" sz="2406" b="1" baseline="30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33233" y="4459365"/>
            <a:ext cx="7494857" cy="1398408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键盘一般分为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104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107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键和人体工程学键盘，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104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107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键是家用电脑最常见的。还有一些游戏玩家专用的游戏键盘和一些特殊需求的专业键盘。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6" y="1080697"/>
            <a:ext cx="3265639" cy="1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6" y="3864369"/>
            <a:ext cx="3265639" cy="189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89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必备工具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" pitchFamily="34" charset="0"/>
                <a:ea typeface="+mn-ea"/>
              </a:rPr>
              <a:t>2.1 </a:t>
            </a:r>
            <a:r>
              <a:rPr lang="zh-CN" altLang="zh-CN" b="1" dirty="0">
                <a:latin typeface="Arial" pitchFamily="34" charset="0"/>
                <a:ea typeface="+mn-ea"/>
              </a:rPr>
              <a:t>拆装工具识别与使用</a:t>
            </a: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1" y="2830828"/>
            <a:ext cx="2054526" cy="1661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74" y="3100679"/>
            <a:ext cx="1392507" cy="999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542" y="4983236"/>
            <a:ext cx="1413636" cy="96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307" y="1493652"/>
            <a:ext cx="1792133" cy="121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11" y="1502007"/>
            <a:ext cx="188595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77" y="4630386"/>
            <a:ext cx="1970238" cy="165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007" y="3444704"/>
            <a:ext cx="2056732" cy="131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2816225" y="1502007"/>
            <a:ext cx="1789611" cy="681857"/>
          </a:xfrm>
          <a:prstGeom prst="wedgeRoundRectCallout">
            <a:avLst>
              <a:gd name="adj1" fmla="val -7948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撬棒：用来开启一体机后盖，代表机型</a:t>
            </a:r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Horizon 27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2481645" y="3079719"/>
            <a:ext cx="1789611" cy="681857"/>
          </a:xfrm>
          <a:prstGeom prst="wedgeRoundRectCallout">
            <a:avLst>
              <a:gd name="adj1" fmla="val -7875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撬片：辅助撬棒使用开启一体机后盖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798532" y="4872199"/>
            <a:ext cx="1789611" cy="681857"/>
          </a:xfrm>
          <a:prstGeom prst="wedgeRoundRectCallout">
            <a:avLst>
              <a:gd name="adj1" fmla="val -7875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尖嘴镊子：夹出在缝隙中的数据线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871489" y="3259624"/>
            <a:ext cx="1530591" cy="681857"/>
          </a:xfrm>
          <a:prstGeom prst="wedgeRoundRectCallout">
            <a:avLst>
              <a:gd name="adj1" fmla="val -81318"/>
              <a:gd name="adj2" fmla="val 35680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3.5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4.5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小十字螺丝刀：笔记本使用居多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093182" y="5123394"/>
            <a:ext cx="1530591" cy="681857"/>
          </a:xfrm>
          <a:prstGeom prst="wedgeRoundRectCallout">
            <a:avLst>
              <a:gd name="adj1" fmla="val -77905"/>
              <a:gd name="adj2" fmla="val 26101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小一字螺丝刀：笔记本使用居多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0271647" y="1523965"/>
            <a:ext cx="1579365" cy="681857"/>
          </a:xfrm>
          <a:prstGeom prst="wedgeRoundRectCallout">
            <a:avLst>
              <a:gd name="adj1" fmla="val -7875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螺丝盒：螺丝分类放入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0186739" y="3178586"/>
            <a:ext cx="1749182" cy="681857"/>
          </a:xfrm>
          <a:prstGeom prst="wedgeRoundRectCallout">
            <a:avLst>
              <a:gd name="adj1" fmla="val -7875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防静电布：拆装前必须铺好静电布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384" y="5151540"/>
            <a:ext cx="1742629" cy="993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圆角矩形标注 19"/>
          <p:cNvSpPr/>
          <p:nvPr/>
        </p:nvSpPr>
        <p:spPr>
          <a:xfrm>
            <a:off x="10086410" y="5047431"/>
            <a:ext cx="1749182" cy="681857"/>
          </a:xfrm>
          <a:prstGeom prst="wedgeRoundRectCallout">
            <a:avLst>
              <a:gd name="adj1" fmla="val -68303"/>
              <a:gd name="adj2" fmla="val 2993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起拨器：辅助拔取较困难的数据线或者接头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410" y="1453096"/>
            <a:ext cx="1909720" cy="1359462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6089011" y="1869246"/>
            <a:ext cx="1852810" cy="681857"/>
          </a:xfrm>
          <a:prstGeom prst="wedgeRoundRectCallout">
            <a:avLst>
              <a:gd name="adj1" fmla="val -78758"/>
              <a:gd name="adj2" fmla="val 56753"/>
              <a:gd name="adj3" fmla="val 16667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大十字螺丝刀：一体机使用居多</a:t>
            </a:r>
            <a:endParaRPr lang="en-US" altLang="zh-CN" sz="1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10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键盘的选购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6" y="1080697"/>
            <a:ext cx="3265639" cy="1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86" y="3864369"/>
            <a:ext cx="3265639" cy="189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017693" y="1058742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看生产工艺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7692" y="3757456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看键盘接口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17696" y="4459369"/>
            <a:ext cx="7494857" cy="1258567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键盘接口市面上只有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PS/2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USB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接口两种。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PS/2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接口属于传统接口，中规中矩；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USB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接口安装方便，但价格稍高些。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017694" y="1753189"/>
            <a:ext cx="7494857" cy="1581193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键盘整体工整洁、平滑、无毛刺。观察键盘上字母是否清晰，有的是激光雕刻，有的是油墨印刷。激光雕刻是平滑的而且不易脱我，而油墨印刷的字母有微微凸起，易掉色。</a:t>
            </a:r>
          </a:p>
        </p:txBody>
      </p:sp>
    </p:spTree>
    <p:extLst>
      <p:ext uri="{BB962C8B-B14F-4D97-AF65-F5344CB8AC3E}">
        <p14:creationId xmlns:p14="http://schemas.microsoft.com/office/powerpoint/2010/main" val="8895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鼠标的选购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483818" y="1027667"/>
            <a:ext cx="234507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看持握感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83818" y="2280525"/>
            <a:ext cx="234507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看功能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83818" y="2919845"/>
            <a:ext cx="7028723" cy="99442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鼠标的功能日趋强大，每款鼠标都有特殊的功能，目前市场上出现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乃至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鼠标。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483819" y="1666986"/>
            <a:ext cx="7028722" cy="49877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鼠标的持握感决定了手的舒适程度。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6" y="1207283"/>
            <a:ext cx="3112249" cy="209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6" y="3859808"/>
            <a:ext cx="3112249" cy="238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4483818" y="4029029"/>
            <a:ext cx="234507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83818" y="4668348"/>
            <a:ext cx="7028725" cy="47389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鼠标接口市面上有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PS/2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USB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接口两种</a:t>
            </a:r>
            <a:r>
              <a:rPr lang="zh-CN" altLang="en-US" sz="2406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483818" y="5257004"/>
            <a:ext cx="234507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看外观与品牌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83819" y="5896325"/>
            <a:ext cx="7028720" cy="47389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最好外观与主机相匹配，选择较为知名的品牌。</a:t>
            </a:r>
          </a:p>
        </p:txBody>
      </p:sp>
    </p:spTree>
    <p:extLst>
      <p:ext uri="{BB962C8B-B14F-4D97-AF65-F5344CB8AC3E}">
        <p14:creationId xmlns:p14="http://schemas.microsoft.com/office/powerpoint/2010/main" val="306501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声卡的选购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064303" y="1027667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4304" y="2272890"/>
            <a:ext cx="198508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看需求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64304" y="2908392"/>
            <a:ext cx="7494857" cy="76476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普通用户，市场上所有声卡均可满足；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音乐发烧友，可选高档一些的，</a:t>
            </a:r>
          </a:p>
        </p:txBody>
      </p:sp>
      <p:sp>
        <p:nvSpPr>
          <p:cNvPr id="26" name="矩形 25"/>
          <p:cNvSpPr/>
          <p:nvPr/>
        </p:nvSpPr>
        <p:spPr>
          <a:xfrm>
            <a:off x="4064304" y="1663169"/>
            <a:ext cx="7494857" cy="49877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PCI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声卡有着较低的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占用率和较高的信噪比。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064304" y="3784101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看芯片音效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64304" y="4419603"/>
            <a:ext cx="7494857" cy="73027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一定要了解一下有关产品所采用的音频处理芯片，它是决定一块声卡性能和功能的关键。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064304" y="5260826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看兼容性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64304" y="5896325"/>
            <a:ext cx="7494857" cy="47389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不同品牌的声卡与主板、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可能存在着兼容性问题。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78" y="1536693"/>
            <a:ext cx="3428586" cy="411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5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网卡的选购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846783" y="996591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看驱动程序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46783" y="1632091"/>
            <a:ext cx="7494857" cy="113582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网卡一般分为服务器网卡和工作站网卡，它提供的驱动程序越多，所能支持的网络操作系统就越多，兼容性也就越好。</a:t>
            </a:r>
          </a:p>
        </p:txBody>
      </p:sp>
      <p:sp>
        <p:nvSpPr>
          <p:cNvPr id="22" name="矩形 21"/>
          <p:cNvSpPr/>
          <p:nvPr/>
        </p:nvSpPr>
        <p:spPr>
          <a:xfrm>
            <a:off x="3846783" y="2878863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看网卡接口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46783" y="3514363"/>
            <a:ext cx="7494857" cy="1192987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对应于网络传输介质的不同，一般的网卡都有三种端口类型供选择 （</a:t>
            </a:r>
            <a:r>
              <a:rPr lang="en-US" altLang="zh-CN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AUI</a:t>
            </a:r>
            <a:r>
              <a:rPr lang="zh-CN" altLang="en-US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端口，为粗同轴电缆的接口；</a:t>
            </a:r>
            <a:r>
              <a:rPr lang="en-US" altLang="zh-CN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BNC</a:t>
            </a:r>
            <a:r>
              <a:rPr lang="zh-CN" altLang="en-US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端口，为细同轴 电缆的接口；</a:t>
            </a:r>
            <a:r>
              <a:rPr lang="en-US" altLang="zh-CN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RJ-45</a:t>
            </a:r>
            <a:r>
              <a:rPr lang="zh-CN" altLang="en-US" sz="1604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端口，为无屏蔽双绞线的接口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46783" y="4818292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看总线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46783" y="5453793"/>
            <a:ext cx="7494857" cy="124302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常见的总线类型有：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ISA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EISA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MCA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VL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PCI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总线。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Intel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PCI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总线具有明显的性能优势，而且支持“即插即用”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6" b="1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Plug&amp;Play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，已被服务器广泛采用。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85" y="1258870"/>
            <a:ext cx="2705513" cy="174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58" y="3562344"/>
            <a:ext cx="2718517" cy="215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34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光驱的选购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893389" y="996592"/>
            <a:ext cx="2382899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看品牌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3390" y="1668269"/>
            <a:ext cx="7494857" cy="60411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选择口牌较好的品牌，产口质量和售后服务较有保障。</a:t>
            </a:r>
          </a:p>
        </p:txBody>
      </p:sp>
      <p:sp>
        <p:nvSpPr>
          <p:cNvPr id="25" name="矩形 24"/>
          <p:cNvSpPr/>
          <p:nvPr/>
        </p:nvSpPr>
        <p:spPr>
          <a:xfrm>
            <a:off x="3893389" y="2419508"/>
            <a:ext cx="2382898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看接口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3390" y="3091185"/>
            <a:ext cx="7494857" cy="596493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IDE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接口已基本淘汰，可优先选择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接口的光驱。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893389" y="3834798"/>
            <a:ext cx="2382898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看稳定性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93390" y="4506474"/>
            <a:ext cx="7494857" cy="62151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尽可能选择全钢机芯，使用寿命长，稳定性好。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67" y="1289946"/>
            <a:ext cx="2971815" cy="146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59" y="3892767"/>
            <a:ext cx="2961228" cy="197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矩形 34"/>
          <p:cNvSpPr/>
          <p:nvPr/>
        </p:nvSpPr>
        <p:spPr>
          <a:xfrm>
            <a:off x="3893390" y="5275110"/>
            <a:ext cx="2382899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看噪声和减震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3390" y="5946787"/>
            <a:ext cx="7494857" cy="62151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减少噪声和震动可以使光盘运转顺畅，提高读取速度。</a:t>
            </a:r>
          </a:p>
        </p:txBody>
      </p:sp>
    </p:spTree>
    <p:extLst>
      <p:ext uri="{BB962C8B-B14F-4D97-AF65-F5344CB8AC3E}">
        <p14:creationId xmlns:p14="http://schemas.microsoft.com/office/powerpoint/2010/main" val="235486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音箱的选购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468279" y="1027667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看材质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68280" y="1668338"/>
            <a:ext cx="7059798" cy="604119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音箱的材质通常分为塑料和木质两种。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468279" y="2388572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听音质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68280" y="3029242"/>
            <a:ext cx="7059800" cy="596493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2.0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5.1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音箱分别适合不同音质需求。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68280" y="3741849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掂重量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68280" y="4382521"/>
            <a:ext cx="7059801" cy="83855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好的音箱在重量上会沉甸甸的，这是采用了相对好的材质的缘故。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468280" y="5337191"/>
            <a:ext cx="198508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选品牌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68280" y="5977862"/>
            <a:ext cx="7044262" cy="62151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漫步者、惠威、麦博、三诺等是不错的选择。</a:t>
            </a: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34" y="1768427"/>
            <a:ext cx="3231744" cy="3001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82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B839D-3339-4C9B-8CEE-B2B92A8CE1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入门级装机方案</a:t>
            </a:r>
          </a:p>
          <a:p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24296C0-4917-4067-B4E4-F3B93ED42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2.11 </a:t>
            </a:r>
            <a:r>
              <a:rPr lang="zh-CN" altLang="en-US" dirty="0"/>
              <a:t>常见装机方案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439A7BC-77A2-4349-BDDD-42FC35E42D43}"/>
              </a:ext>
            </a:extLst>
          </p:cNvPr>
          <p:cNvGraphicFramePr>
            <a:graphicFrameLocks noGrp="1"/>
          </p:cNvGraphicFramePr>
          <p:nvPr/>
        </p:nvGraphicFramePr>
        <p:xfrm>
          <a:off x="1295857" y="2047548"/>
          <a:ext cx="7285447" cy="44513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8190">
                  <a:extLst>
                    <a:ext uri="{9D8B030D-6E8A-4147-A177-3AD203B41FA5}">
                      <a16:colId xmlns:a16="http://schemas.microsoft.com/office/drawing/2014/main" val="931549474"/>
                    </a:ext>
                  </a:extLst>
                </a:gridCol>
                <a:gridCol w="3542611">
                  <a:extLst>
                    <a:ext uri="{9D8B030D-6E8A-4147-A177-3AD203B41FA5}">
                      <a16:colId xmlns:a16="http://schemas.microsoft.com/office/drawing/2014/main" val="3364548937"/>
                    </a:ext>
                  </a:extLst>
                </a:gridCol>
                <a:gridCol w="1314646">
                  <a:extLst>
                    <a:ext uri="{9D8B030D-6E8A-4147-A177-3AD203B41FA5}">
                      <a16:colId xmlns:a16="http://schemas.microsoft.com/office/drawing/2014/main" val="492711914"/>
                    </a:ext>
                  </a:extLst>
                </a:gridCol>
              </a:tblGrid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配件名称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058519553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Inter G620 </a:t>
                      </a:r>
                      <a:r>
                        <a:rPr lang="zh-CN" sz="1200" kern="100">
                          <a:effectLst/>
                        </a:rPr>
                        <a:t>双核（散片）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350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210684687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超频三甲壳虫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28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139350863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华擎</a:t>
                      </a:r>
                      <a:r>
                        <a:rPr lang="en-US" sz="1200" kern="100">
                          <a:effectLst/>
                        </a:rPr>
                        <a:t>H61M-VS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500837879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集成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664016059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南亚易胜</a:t>
                      </a:r>
                      <a:r>
                        <a:rPr lang="en-US" sz="1200" kern="100">
                          <a:effectLst/>
                        </a:rPr>
                        <a:t>4GB DDR3-1600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264174081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1TB</a:t>
                      </a:r>
                      <a:r>
                        <a:rPr lang="zh-CN" sz="1200" kern="100">
                          <a:effectLst/>
                        </a:rPr>
                        <a:t>单碟 希捷</a:t>
                      </a:r>
                      <a:r>
                        <a:rPr lang="en-US" sz="1200" kern="100">
                          <a:effectLst/>
                        </a:rPr>
                        <a:t>ST1000DM003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800168130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</a:t>
                      </a:r>
                      <a:r>
                        <a:rPr lang="en-US" sz="1200" kern="100">
                          <a:effectLst/>
                        </a:rPr>
                        <a:t> Q5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170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974393089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金河田、大水牛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010167469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LG E1948S-BN 19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640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929515609"/>
                  </a:ext>
                </a:extLst>
              </a:tr>
              <a:tr h="40466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总价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2328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139760307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C20FFF0D-173C-4A3B-8090-153A04175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405" y="1528618"/>
            <a:ext cx="20541096" cy="64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73" tIns="45837" rIns="91673" bIns="45837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267393" defTabSz="916777"/>
            <a:r>
              <a:rPr lang="zh-CN" altLang="zh-CN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方案</a:t>
            </a:r>
            <a:r>
              <a:rPr lang="en-US" altLang="zh-CN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1203" dirty="0"/>
          </a:p>
          <a:p>
            <a:pPr indent="267393" defTabSz="916777"/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val="202774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B839D-3339-4C9B-8CEE-B2B92A8CE1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入门级装机方案</a:t>
            </a:r>
          </a:p>
          <a:p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24296C0-4917-4067-B4E4-F3B93ED42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2.11 </a:t>
            </a:r>
            <a:r>
              <a:rPr lang="zh-CN" altLang="en-US" dirty="0"/>
              <a:t>常见装机方案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E16F8F3-5ED1-4D28-A9C8-192D34F7B35E}"/>
              </a:ext>
            </a:extLst>
          </p:cNvPr>
          <p:cNvGraphicFramePr>
            <a:graphicFrameLocks noGrp="1"/>
          </p:cNvGraphicFramePr>
          <p:nvPr/>
        </p:nvGraphicFramePr>
        <p:xfrm>
          <a:off x="1040025" y="2041679"/>
          <a:ext cx="7328570" cy="4349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562">
                  <a:extLst>
                    <a:ext uri="{9D8B030D-6E8A-4147-A177-3AD203B41FA5}">
                      <a16:colId xmlns:a16="http://schemas.microsoft.com/office/drawing/2014/main" val="401527488"/>
                    </a:ext>
                  </a:extLst>
                </a:gridCol>
                <a:gridCol w="3563579">
                  <a:extLst>
                    <a:ext uri="{9D8B030D-6E8A-4147-A177-3AD203B41FA5}">
                      <a16:colId xmlns:a16="http://schemas.microsoft.com/office/drawing/2014/main" val="1131017338"/>
                    </a:ext>
                  </a:extLst>
                </a:gridCol>
                <a:gridCol w="1322428">
                  <a:extLst>
                    <a:ext uri="{9D8B030D-6E8A-4147-A177-3AD203B41FA5}">
                      <a16:colId xmlns:a16="http://schemas.microsoft.com/office/drawing/2014/main" val="1096551499"/>
                    </a:ext>
                  </a:extLst>
                </a:gridCol>
              </a:tblGrid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配件名称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198494870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AMD A4 3300(</a:t>
                      </a:r>
                      <a:r>
                        <a:rPr lang="zh-CN" sz="1200" kern="100">
                          <a:effectLst/>
                        </a:rPr>
                        <a:t>盒装）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350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008198892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华擎</a:t>
                      </a:r>
                      <a:r>
                        <a:rPr lang="en-US" sz="1200" kern="100">
                          <a:effectLst/>
                        </a:rPr>
                        <a:t>A55M-HVS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360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461856031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集成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278139425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南亚易胜</a:t>
                      </a:r>
                      <a:r>
                        <a:rPr lang="en-US" sz="1200" kern="100">
                          <a:effectLst/>
                        </a:rPr>
                        <a:t>4GB DDR3-1600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9924817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1TB </a:t>
                      </a:r>
                      <a:r>
                        <a:rPr lang="zh-CN" sz="1200" kern="100">
                          <a:effectLst/>
                        </a:rPr>
                        <a:t>单碟 希捷</a:t>
                      </a:r>
                      <a:r>
                        <a:rPr lang="en-US" sz="1200" kern="100">
                          <a:effectLst/>
                        </a:rPr>
                        <a:t>ST1000DM003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747328180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</a:t>
                      </a:r>
                      <a:r>
                        <a:rPr lang="en-US" sz="1200" kern="100">
                          <a:effectLst/>
                        </a:rPr>
                        <a:t>Q5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170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43330913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金河田、大水牛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243495179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LG E1948S-BN 19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640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770495943"/>
                  </a:ext>
                </a:extLst>
              </a:tr>
              <a:tr h="434960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总价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2360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55672391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6477DD2B-F923-4748-8F57-75B02B65B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459" y="1556522"/>
            <a:ext cx="20662679" cy="33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pPr indent="267393" defTabSz="91677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方案</a:t>
            </a:r>
            <a:r>
              <a:rPr lang="en-US" altLang="zh-CN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609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40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B839D-3339-4C9B-8CEE-B2B92A8CE1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1805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普通办公用装机方案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24296C0-4917-4067-B4E4-F3B93ED42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2.11 </a:t>
            </a:r>
            <a:r>
              <a:rPr lang="zh-CN" altLang="en-US" dirty="0"/>
              <a:t>常见装机方案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6DFA4BF-985F-4362-A81F-0724E9863A13}"/>
              </a:ext>
            </a:extLst>
          </p:cNvPr>
          <p:cNvGraphicFramePr>
            <a:graphicFrameLocks noGrp="1"/>
          </p:cNvGraphicFramePr>
          <p:nvPr/>
        </p:nvGraphicFramePr>
        <p:xfrm>
          <a:off x="1232651" y="2094941"/>
          <a:ext cx="7896417" cy="40940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1822">
                  <a:extLst>
                    <a:ext uri="{9D8B030D-6E8A-4147-A177-3AD203B41FA5}">
                      <a16:colId xmlns:a16="http://schemas.microsoft.com/office/drawing/2014/main" val="4246877962"/>
                    </a:ext>
                  </a:extLst>
                </a:gridCol>
                <a:gridCol w="3839699">
                  <a:extLst>
                    <a:ext uri="{9D8B030D-6E8A-4147-A177-3AD203B41FA5}">
                      <a16:colId xmlns:a16="http://schemas.microsoft.com/office/drawing/2014/main" val="1435362349"/>
                    </a:ext>
                  </a:extLst>
                </a:gridCol>
                <a:gridCol w="1424895">
                  <a:extLst>
                    <a:ext uri="{9D8B030D-6E8A-4147-A177-3AD203B41FA5}">
                      <a16:colId xmlns:a16="http://schemas.microsoft.com/office/drawing/2014/main" val="1512163028"/>
                    </a:ext>
                  </a:extLst>
                </a:gridCol>
              </a:tblGrid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配件名称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194168489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Inter i3 2120</a:t>
                      </a:r>
                      <a:r>
                        <a:rPr lang="zh-CN" sz="1200" kern="100">
                          <a:effectLst/>
                        </a:rPr>
                        <a:t>双核（散片）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680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371758201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超频三甲壳虫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28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758580243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华擎</a:t>
                      </a:r>
                      <a:r>
                        <a:rPr lang="en-US" sz="1200" kern="100">
                          <a:effectLst/>
                        </a:rPr>
                        <a:t>H61M-U3S3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400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752838309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蓝宝石</a:t>
                      </a:r>
                      <a:r>
                        <a:rPr lang="en-US" sz="1200" kern="100">
                          <a:effectLst/>
                        </a:rPr>
                        <a:t>HD6750 512MB</a:t>
                      </a:r>
                      <a:r>
                        <a:rPr lang="zh-CN" sz="1200" kern="100">
                          <a:effectLst/>
                        </a:rPr>
                        <a:t>白金版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500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448134785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南亚易胜</a:t>
                      </a:r>
                      <a:r>
                        <a:rPr lang="en-US" sz="1200" kern="100">
                          <a:effectLst/>
                        </a:rPr>
                        <a:t>4GB DDR3-1600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23932474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1TB</a:t>
                      </a:r>
                      <a:r>
                        <a:rPr lang="zh-CN" sz="1200" kern="100">
                          <a:effectLst/>
                        </a:rPr>
                        <a:t>单碟 希捷</a:t>
                      </a:r>
                      <a:r>
                        <a:rPr lang="en-US" sz="1200" kern="100">
                          <a:effectLst/>
                        </a:rPr>
                        <a:t>ST1000DM003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534501112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</a:t>
                      </a:r>
                      <a:r>
                        <a:rPr lang="en-US" sz="1200" kern="100">
                          <a:effectLst/>
                        </a:rPr>
                        <a:t> Q5 300w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170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809637429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金河田、大水牛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150129235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Acer S220HQLBbd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800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279745817"/>
                  </a:ext>
                </a:extLst>
              </a:tr>
              <a:tr h="37218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 dirty="0">
                          <a:effectLst/>
                        </a:rPr>
                        <a:t>总价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3418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494026190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8CBDC074-97BA-46A3-8124-EB66828CF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68" y="1584142"/>
            <a:ext cx="1175108" cy="33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pPr indent="267393" defTabSz="91677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方案</a:t>
            </a:r>
            <a:r>
              <a:rPr lang="en-US" altLang="zh-CN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4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609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34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0B839D-3339-4C9B-8CEE-B2B92A8CE1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1805" kern="100" dirty="0">
                <a:ea typeface="宋体" panose="02010600030101010101" pitchFamily="2" charset="-122"/>
                <a:cs typeface="Times New Roman" panose="02020603050405020304" pitchFamily="18" charset="0"/>
              </a:rPr>
              <a:t>普通办公用装机方案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24296C0-4917-4067-B4E4-F3B93ED42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2.11 </a:t>
            </a:r>
            <a:r>
              <a:rPr lang="zh-CN" altLang="en-US" dirty="0"/>
              <a:t>常见装机方案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52CC368-0778-41CC-A879-9ED9A713DB9F}"/>
              </a:ext>
            </a:extLst>
          </p:cNvPr>
          <p:cNvGraphicFramePr>
            <a:graphicFrameLocks noGrp="1"/>
          </p:cNvGraphicFramePr>
          <p:nvPr/>
        </p:nvGraphicFramePr>
        <p:xfrm>
          <a:off x="1423776" y="2238048"/>
          <a:ext cx="7285446" cy="42177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8190">
                  <a:extLst>
                    <a:ext uri="{9D8B030D-6E8A-4147-A177-3AD203B41FA5}">
                      <a16:colId xmlns:a16="http://schemas.microsoft.com/office/drawing/2014/main" val="676073767"/>
                    </a:ext>
                  </a:extLst>
                </a:gridCol>
                <a:gridCol w="3542610">
                  <a:extLst>
                    <a:ext uri="{9D8B030D-6E8A-4147-A177-3AD203B41FA5}">
                      <a16:colId xmlns:a16="http://schemas.microsoft.com/office/drawing/2014/main" val="3460061708"/>
                    </a:ext>
                  </a:extLst>
                </a:gridCol>
                <a:gridCol w="1314646">
                  <a:extLst>
                    <a:ext uri="{9D8B030D-6E8A-4147-A177-3AD203B41FA5}">
                      <a16:colId xmlns:a16="http://schemas.microsoft.com/office/drawing/2014/main" val="850011509"/>
                    </a:ext>
                  </a:extLst>
                </a:gridCol>
              </a:tblGrid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配件名称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629802335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AMD x4 631</a:t>
                      </a:r>
                      <a:r>
                        <a:rPr lang="zh-CN" sz="1200" kern="100">
                          <a:effectLst/>
                        </a:rPr>
                        <a:t>（散装）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370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721357476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超频三红海散热器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55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410471213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华擎</a:t>
                      </a:r>
                      <a:r>
                        <a:rPr lang="en-US" sz="1200" kern="100">
                          <a:effectLst/>
                        </a:rPr>
                        <a:t>A55M-HVS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360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439643008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蓝宝石</a:t>
                      </a:r>
                      <a:r>
                        <a:rPr lang="en-US" sz="1200" kern="100">
                          <a:effectLst/>
                        </a:rPr>
                        <a:t>HD6770 512M</a:t>
                      </a:r>
                      <a:r>
                        <a:rPr lang="zh-CN" sz="1200" kern="100">
                          <a:effectLst/>
                        </a:rPr>
                        <a:t>白金版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14353335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南亚易胜</a:t>
                      </a:r>
                      <a:r>
                        <a:rPr lang="en-US" sz="1200" kern="100">
                          <a:effectLst/>
                        </a:rPr>
                        <a:t>4GB DDR3-1600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977217379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1TB </a:t>
                      </a:r>
                      <a:r>
                        <a:rPr lang="zh-CN" sz="1200" kern="100">
                          <a:effectLst/>
                        </a:rPr>
                        <a:t>单碟 希捷</a:t>
                      </a:r>
                      <a:r>
                        <a:rPr lang="en-US" sz="1200" kern="100">
                          <a:effectLst/>
                        </a:rPr>
                        <a:t>ST1000DM003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06187500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超频三</a:t>
                      </a:r>
                      <a:r>
                        <a:rPr lang="en-US" sz="1200" kern="100">
                          <a:effectLst/>
                        </a:rPr>
                        <a:t>Q5 300w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170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632277620"/>
                  </a:ext>
                </a:extLst>
              </a:tr>
              <a:tr h="702953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金河田、多彩、大水牛、航嘉、富士康等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946933313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Acer S220HQLBbd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800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241850418"/>
                  </a:ext>
                </a:extLst>
              </a:tr>
              <a:tr h="351476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总价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3195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432511683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ABE5DC10-311C-4534-8DC7-7FB286DE8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809" y="1651781"/>
            <a:ext cx="20541097" cy="64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673" tIns="45837" rIns="91673" bIns="45837" numCol="1" anchor="ctr" anchorCtr="0" compatLnSpc="1">
            <a:prstTxWarp prst="textNoShape">
              <a:avLst/>
            </a:prstTxWarp>
            <a:spAutoFit/>
          </a:bodyPr>
          <a:lstStyle/>
          <a:p>
            <a:pPr indent="267393" defTabSz="91677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方案</a:t>
            </a:r>
            <a:r>
              <a:rPr lang="en-US" altLang="zh-CN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5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1203" dirty="0"/>
          </a:p>
          <a:p>
            <a:pPr indent="267393" defTabSz="9167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5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89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EDB29553-0AB0-48EC-8D35-C4D71F7A42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973003" y="2898487"/>
            <a:ext cx="2331720" cy="1911927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5C555604-07BB-4519-8C90-1F67594C3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" pitchFamily="34" charset="0"/>
                <a:ea typeface="+mn-ea"/>
              </a:rPr>
              <a:t>2.1 </a:t>
            </a:r>
            <a:r>
              <a:rPr lang="zh-CN" altLang="zh-CN" b="1" dirty="0">
                <a:latin typeface="Arial" pitchFamily="34" charset="0"/>
                <a:ea typeface="+mn-ea"/>
              </a:rPr>
              <a:t>拆装工具识别与使用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E075FB-C994-4917-9DB1-5E9CAC69C5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960" y="1122315"/>
            <a:ext cx="7897177" cy="5252108"/>
          </a:xfrm>
          <a:prstGeom prst="rect">
            <a:avLst/>
          </a:prstGeom>
          <a:noFill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C78B886-E929-46B6-AFFA-51C9C337CC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602" y="1398489"/>
            <a:ext cx="2856358" cy="1746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466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>
            <a:extLst>
              <a:ext uri="{FF2B5EF4-FFF2-40B4-BE49-F238E27FC236}">
                <a16:creationId xmlns:a16="http://schemas.microsoft.com/office/drawing/2014/main" id="{CAB4877C-9EB0-4C30-8963-9E014D5D2084}"/>
              </a:ext>
            </a:extLst>
          </p:cNvPr>
          <p:cNvSpPr txBox="1">
            <a:spLocks/>
          </p:cNvSpPr>
          <p:nvPr/>
        </p:nvSpPr>
        <p:spPr bwMode="gray">
          <a:xfrm>
            <a:off x="827754" y="427110"/>
            <a:ext cx="10821146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48094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480947" algn="l"/>
              </a:tabLst>
              <a:defRPr lang="en-US" sz="39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altLang="zh-CN" sz="3910" dirty="0"/>
              <a:t>2.11 </a:t>
            </a:r>
            <a:r>
              <a:rPr lang="zh-CN" altLang="en-US" sz="3910" dirty="0"/>
              <a:t>常见装机方案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4851B5-D651-4EE8-85F0-750BCB1CB0CE}"/>
              </a:ext>
            </a:extLst>
          </p:cNvPr>
          <p:cNvSpPr txBox="1"/>
          <p:nvPr/>
        </p:nvSpPr>
        <p:spPr>
          <a:xfrm>
            <a:off x="1073787" y="1294536"/>
            <a:ext cx="5953564" cy="370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5" kern="100" dirty="0">
                <a:latin typeface="Arial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1805" kern="100" dirty="0">
                <a:latin typeface="Arial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主流装机方案</a:t>
            </a:r>
            <a:endParaRPr lang="zh-CN" altLang="en-US" sz="1805" kern="100" dirty="0">
              <a:latin typeface="Arial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20E7F248-AB62-4899-9937-C071B9827A6E}"/>
              </a:ext>
            </a:extLst>
          </p:cNvPr>
          <p:cNvGraphicFramePr>
            <a:graphicFrameLocks noGrp="1"/>
          </p:cNvGraphicFramePr>
          <p:nvPr/>
        </p:nvGraphicFramePr>
        <p:xfrm>
          <a:off x="1529173" y="1883506"/>
          <a:ext cx="8067898" cy="45473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8976">
                  <a:extLst>
                    <a:ext uri="{9D8B030D-6E8A-4147-A177-3AD203B41FA5}">
                      <a16:colId xmlns:a16="http://schemas.microsoft.com/office/drawing/2014/main" val="352862109"/>
                    </a:ext>
                  </a:extLst>
                </a:gridCol>
                <a:gridCol w="3923083">
                  <a:extLst>
                    <a:ext uri="{9D8B030D-6E8A-4147-A177-3AD203B41FA5}">
                      <a16:colId xmlns:a16="http://schemas.microsoft.com/office/drawing/2014/main" val="4047000408"/>
                    </a:ext>
                  </a:extLst>
                </a:gridCol>
                <a:gridCol w="1455839">
                  <a:extLst>
                    <a:ext uri="{9D8B030D-6E8A-4147-A177-3AD203B41FA5}">
                      <a16:colId xmlns:a16="http://schemas.microsoft.com/office/drawing/2014/main" val="2104052335"/>
                    </a:ext>
                  </a:extLst>
                </a:gridCol>
              </a:tblGrid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配件名称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151813983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lntel E3-1230v2 (</a:t>
                      </a:r>
                      <a:r>
                        <a:rPr lang="zh-CN" sz="1200" kern="100">
                          <a:effectLst/>
                        </a:rPr>
                        <a:t>散片）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1380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57942701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思明神木散热器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445438607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微星</a:t>
                      </a:r>
                      <a:r>
                        <a:rPr lang="en-US" sz="1200" kern="100">
                          <a:effectLst/>
                        </a:rPr>
                        <a:t>ZH77A-G43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720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224473756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华硕</a:t>
                      </a:r>
                      <a:r>
                        <a:rPr lang="en-US" sz="1200" kern="100">
                          <a:effectLst/>
                        </a:rPr>
                        <a:t>HD 6770 1GB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650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4279761067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三星黑武士</a:t>
                      </a:r>
                      <a:r>
                        <a:rPr lang="en-US" sz="1200" kern="100">
                          <a:effectLst/>
                        </a:rPr>
                        <a:t> 4GB DDR3-1600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160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914931838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1TB </a:t>
                      </a:r>
                      <a:r>
                        <a:rPr lang="zh-CN" sz="1200" kern="100">
                          <a:effectLst/>
                        </a:rPr>
                        <a:t>单碟 希捷</a:t>
                      </a:r>
                      <a:r>
                        <a:rPr lang="en-US" sz="1200" kern="100">
                          <a:effectLst/>
                        </a:rPr>
                        <a:t>ST1000DM003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169892418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安钛克</a:t>
                      </a:r>
                      <a:r>
                        <a:rPr lang="en-US" sz="1200" kern="100">
                          <a:effectLst/>
                        </a:rPr>
                        <a:t> BP430+ 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592273287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酷冷至尊 毁灭者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220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290447316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Acer S220HQLBbd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800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822807076"/>
                  </a:ext>
                </a:extLst>
              </a:tr>
              <a:tr h="413399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总价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4890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347761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89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>
            <a:extLst>
              <a:ext uri="{FF2B5EF4-FFF2-40B4-BE49-F238E27FC236}">
                <a16:creationId xmlns:a16="http://schemas.microsoft.com/office/drawing/2014/main" id="{CAB4877C-9EB0-4C30-8963-9E014D5D2084}"/>
              </a:ext>
            </a:extLst>
          </p:cNvPr>
          <p:cNvSpPr txBox="1">
            <a:spLocks/>
          </p:cNvSpPr>
          <p:nvPr/>
        </p:nvSpPr>
        <p:spPr bwMode="gray">
          <a:xfrm>
            <a:off x="827754" y="427110"/>
            <a:ext cx="10821146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48094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480947" algn="l"/>
              </a:tabLst>
              <a:defRPr lang="en-US" sz="39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altLang="zh-CN" sz="3910" dirty="0"/>
              <a:t>2.11 </a:t>
            </a:r>
            <a:r>
              <a:rPr lang="zh-CN" altLang="en-US" sz="3910" dirty="0"/>
              <a:t>常见装机方案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4AE155-E09E-4D8E-8162-880090CA52EF}"/>
              </a:ext>
            </a:extLst>
          </p:cNvPr>
          <p:cNvSpPr txBox="1"/>
          <p:nvPr/>
        </p:nvSpPr>
        <p:spPr>
          <a:xfrm>
            <a:off x="827754" y="1020024"/>
            <a:ext cx="5953564" cy="647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豪华装机方案</a:t>
            </a:r>
          </a:p>
          <a:p>
            <a:endParaRPr lang="zh-CN" altLang="en-US" sz="1805" kern="100" dirty="0">
              <a:latin typeface="Arial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E0EC1FA-9178-4DFA-B3CD-9CE7526C4996}"/>
              </a:ext>
            </a:extLst>
          </p:cNvPr>
          <p:cNvGraphicFramePr>
            <a:graphicFrameLocks noGrp="1"/>
          </p:cNvGraphicFramePr>
          <p:nvPr/>
        </p:nvGraphicFramePr>
        <p:xfrm>
          <a:off x="754832" y="1534699"/>
          <a:ext cx="9386109" cy="4864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327">
                  <a:extLst>
                    <a:ext uri="{9D8B030D-6E8A-4147-A177-3AD203B41FA5}">
                      <a16:colId xmlns:a16="http://schemas.microsoft.com/office/drawing/2014/main" val="2599610634"/>
                    </a:ext>
                  </a:extLst>
                </a:gridCol>
                <a:gridCol w="4564074">
                  <a:extLst>
                    <a:ext uri="{9D8B030D-6E8A-4147-A177-3AD203B41FA5}">
                      <a16:colId xmlns:a16="http://schemas.microsoft.com/office/drawing/2014/main" val="2444272657"/>
                    </a:ext>
                  </a:extLst>
                </a:gridCol>
                <a:gridCol w="1693708">
                  <a:extLst>
                    <a:ext uri="{9D8B030D-6E8A-4147-A177-3AD203B41FA5}">
                      <a16:colId xmlns:a16="http://schemas.microsoft.com/office/drawing/2014/main" val="595302381"/>
                    </a:ext>
                  </a:extLst>
                </a:gridCol>
              </a:tblGrid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 dirty="0">
                          <a:effectLst/>
                        </a:rPr>
                        <a:t>配件名称  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配件型号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参考价格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692971635"/>
                  </a:ext>
                </a:extLst>
              </a:tr>
              <a:tr h="884534"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CPU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Intel i7 3770K (</a:t>
                      </a:r>
                      <a:r>
                        <a:rPr lang="zh-CN" sz="1200" kern="100">
                          <a:effectLst/>
                        </a:rPr>
                        <a:t>散片</a:t>
                      </a:r>
                      <a:r>
                        <a:rPr lang="en-US" sz="1200" kern="100">
                          <a:effectLst/>
                        </a:rPr>
                        <a:t>) +HR-02_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2800+300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15111715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主板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华硕</a:t>
                      </a:r>
                      <a:r>
                        <a:rPr lang="en-US" sz="1200" kern="100">
                          <a:effectLst/>
                        </a:rPr>
                        <a:t>P8Z68-V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1500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093355248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显卡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华硕</a:t>
                      </a:r>
                      <a:r>
                        <a:rPr lang="en-US" sz="1200" kern="100">
                          <a:effectLst/>
                        </a:rPr>
                        <a:t>EAH6850 1GB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900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913787704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内存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三星黑武士</a:t>
                      </a:r>
                      <a:r>
                        <a:rPr lang="en-US" sz="1200" kern="100">
                          <a:effectLst/>
                        </a:rPr>
                        <a:t>DDR3-1600 2x4GB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320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692539315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硬盘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浦科特</a:t>
                      </a:r>
                      <a:r>
                        <a:rPr lang="en-US" sz="1200" kern="100">
                          <a:effectLst/>
                        </a:rPr>
                        <a:t> 64g ssd+</a:t>
                      </a:r>
                      <a:r>
                        <a:rPr lang="zh-CN" sz="1200" kern="100">
                          <a:effectLst/>
                        </a:rPr>
                        <a:t>希捷</a:t>
                      </a:r>
                      <a:r>
                        <a:rPr lang="en-US" sz="1200" kern="100">
                          <a:effectLst/>
                        </a:rPr>
                        <a:t>2TB  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600+800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3840948852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电源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安钛克</a:t>
                      </a:r>
                      <a:r>
                        <a:rPr lang="en-US" sz="1200" kern="100">
                          <a:effectLst/>
                        </a:rPr>
                        <a:t> VP550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400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594066465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机箱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联立</a:t>
                      </a:r>
                      <a:r>
                        <a:rPr lang="en-US" sz="1200" kern="100">
                          <a:effectLst/>
                        </a:rPr>
                        <a:t> K68X-E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600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1946494266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显示器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飞利浦</a:t>
                      </a:r>
                      <a:r>
                        <a:rPr lang="en-US" sz="1200" kern="100">
                          <a:effectLst/>
                        </a:rPr>
                        <a:t>237E3QPHSU 23</a:t>
                      </a:r>
                      <a:r>
                        <a:rPr lang="zh-CN" sz="1200" kern="100">
                          <a:effectLst/>
                        </a:rPr>
                        <a:t>英寸</a:t>
                      </a:r>
                      <a:r>
                        <a:rPr lang="en-US" sz="1200" kern="100">
                          <a:effectLst/>
                        </a:rPr>
                        <a:t>IPS LED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1100</a:t>
                      </a:r>
                      <a:r>
                        <a:rPr lang="zh-CN" sz="1200" kern="100">
                          <a:effectLst/>
                        </a:rPr>
                        <a:t>元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2388282600"/>
                  </a:ext>
                </a:extLst>
              </a:tr>
              <a:tr h="442267">
                <a:tc>
                  <a:txBody>
                    <a:bodyPr/>
                    <a:lstStyle/>
                    <a:p>
                      <a:pPr algn="just"/>
                      <a:r>
                        <a:rPr lang="zh-CN" sz="1200" kern="100">
                          <a:effectLst/>
                        </a:rPr>
                        <a:t>总价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200" kern="100" dirty="0">
                          <a:effectLst/>
                        </a:rPr>
                        <a:t>9320</a:t>
                      </a:r>
                      <a:r>
                        <a:rPr lang="zh-CN" sz="1200" kern="100" dirty="0">
                          <a:effectLst/>
                        </a:rPr>
                        <a:t>元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755" marR="68755" marT="0" marB="0"/>
                </a:tc>
                <a:extLst>
                  <a:ext uri="{0D108BD9-81ED-4DB2-BD59-A6C34878D82A}">
                    <a16:rowId xmlns:a16="http://schemas.microsoft.com/office/drawing/2014/main" val="564242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37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377764" y="836016"/>
            <a:ext cx="11456338" cy="531125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直通职场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526693" y="984945"/>
            <a:ext cx="11284370" cy="531125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345" dirty="0">
                <a:solidFill>
                  <a:schemeClr val="tx1"/>
                </a:solidFill>
              </a:rPr>
              <a:t>职场情境</a:t>
            </a:r>
            <a:endParaRPr lang="en-US" altLang="zh-CN" sz="2345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8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2021</a:t>
            </a:r>
            <a:r>
              <a:rPr lang="zh-CN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年末，客户想装台式机，向你了解今年硬件行情与</a:t>
            </a:r>
            <a:r>
              <a:rPr lang="en-US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intel12</a:t>
            </a:r>
            <a:r>
              <a:rPr lang="zh-CN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代</a:t>
            </a:r>
            <a:r>
              <a:rPr lang="en-US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CPU</a:t>
            </a:r>
            <a:r>
              <a:rPr lang="zh-CN" altLang="zh-CN" sz="2406" b="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6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45" dirty="0">
                <a:solidFill>
                  <a:schemeClr val="tx1"/>
                </a:solidFill>
              </a:rPr>
              <a:t>情景解析</a:t>
            </a:r>
            <a:endParaRPr lang="en-US" altLang="zh-CN" sz="2345" dirty="0">
              <a:solidFill>
                <a:schemeClr val="tx1"/>
              </a:solidFill>
            </a:endParaRPr>
          </a:p>
          <a:p>
            <a:pPr indent="0" algn="just">
              <a:buNone/>
            </a:pPr>
            <a:r>
              <a:rPr lang="en-US" altLang="zh-CN" sz="2005" kern="100" dirty="0">
                <a:latin typeface="宋体" panose="02010600030101010101" pitchFamily="2" charset="-122"/>
                <a:ea typeface="宋体" panose="02010600030101010101" pitchFamily="2" charset="-122"/>
              </a:rPr>
              <a:t>2021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年硬件行情：</a:t>
            </a:r>
          </a:p>
          <a:p>
            <a:pPr indent="0" algn="just">
              <a:buNone/>
            </a:pPr>
            <a:r>
              <a:rPr lang="en-US" altLang="zh-CN" sz="2005" kern="100" dirty="0">
                <a:latin typeface="宋体" panose="02010600030101010101" pitchFamily="2" charset="-122"/>
                <a:ea typeface="宋体" panose="02010600030101010101" pitchFamily="2" charset="-122"/>
              </a:rPr>
              <a:t>  CPU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内存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机械硬盘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固态硬盘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显示器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显卡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等硬件行情。</a:t>
            </a:r>
            <a:endParaRPr lang="zh-CN" altLang="zh-CN" sz="2005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just">
              <a:buNone/>
            </a:pP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关于全新</a:t>
            </a: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intel12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代</a:t>
            </a: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en-US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345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345" dirty="0">
                <a:solidFill>
                  <a:schemeClr val="tx1"/>
                </a:solidFill>
              </a:rPr>
              <a:t>解决方案</a:t>
            </a:r>
            <a:endParaRPr lang="zh-CN" altLang="zh-CN" sz="2345" dirty="0">
              <a:solidFill>
                <a:schemeClr val="tx1"/>
              </a:solidFill>
            </a:endParaRPr>
          </a:p>
          <a:p>
            <a:pPr indent="0" algn="just">
              <a:buNone/>
            </a:pP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学好计算机硬件基础知识，为选购电脑配置打好理论基础。</a:t>
            </a:r>
          </a:p>
          <a:p>
            <a:pPr indent="0" algn="just">
              <a:buNone/>
            </a:pP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常关注计算机主流网站及主要部件厂商的最新消息。</a:t>
            </a:r>
          </a:p>
          <a:p>
            <a:pPr indent="0" algn="just">
              <a:buNone/>
            </a:pPr>
            <a:r>
              <a:rPr lang="en-US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20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订阅《电脑报》等计算机学习资料。</a:t>
            </a:r>
            <a:endParaRPr lang="en-US" altLang="zh-CN" sz="2005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endParaRPr lang="zh-CN" altLang="en-US" sz="2736" dirty="0"/>
          </a:p>
        </p:txBody>
      </p:sp>
    </p:spTree>
    <p:extLst>
      <p:ext uri="{BB962C8B-B14F-4D97-AF65-F5344CB8AC3E}">
        <p14:creationId xmlns:p14="http://schemas.microsoft.com/office/powerpoint/2010/main" val="417739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377764" y="836016"/>
            <a:ext cx="11456338" cy="531125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知识拓展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526692" y="984945"/>
            <a:ext cx="10922861" cy="531125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345" dirty="0">
                <a:solidFill>
                  <a:schemeClr val="tx1"/>
                </a:solidFill>
              </a:rPr>
              <a:t>京东自助装机</a:t>
            </a:r>
            <a:r>
              <a:rPr lang="en-US" altLang="zh-CN" sz="2345" dirty="0">
                <a:solidFill>
                  <a:schemeClr val="tx1"/>
                </a:solidFill>
              </a:rPr>
              <a:t>(DIY</a:t>
            </a:r>
            <a:r>
              <a:rPr lang="zh-CN" altLang="zh-CN" sz="2345" dirty="0">
                <a:solidFill>
                  <a:schemeClr val="tx1"/>
                </a:solidFill>
              </a:rPr>
              <a:t>装机</a:t>
            </a:r>
            <a:r>
              <a:rPr lang="en-US" altLang="zh-CN" sz="2345" dirty="0">
                <a:solidFill>
                  <a:schemeClr val="tx1"/>
                </a:solidFill>
              </a:rPr>
              <a:t>)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有时，成品机并不能满足个人要求，那就需要自己组装一台电脑。下面简单介绍如何在京东组装一台“私人订制”的台式机。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首先进入京东主页，在全部商品分类下选择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电脑、办公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-&gt; 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装机大师。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进入装机大师后，点击导航栏上的自助装机。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3.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接下来就是选配件了。首先点击左侧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按钮，在右侧弹出的商品中选择需要的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，当然也可以筛选。本实验中选择的是英特尔（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Intel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 酷睿</a:t>
            </a:r>
            <a:r>
              <a:rPr lang="en-US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i5-4590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4.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接下来选择主板，同样点击左侧的主板按钮，在右侧弹出的商品中选择需要的主板，当然也可以筛选。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5.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样的方法，依次选择显卡、内存、硬盘、机箱、电源、显示器等其他配件。每增加一个配件，下方会计算出商品总额。我们还可以打印、保存或清空所选的配置清单。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6.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当然我们还可以选择是否使用京东的装机服务和购买的套数。</a:t>
            </a:r>
          </a:p>
          <a:p>
            <a:pPr indent="0" algn="just">
              <a:buNone/>
            </a:pPr>
            <a:r>
              <a:rPr lang="en-US" altLang="zh-CN" sz="1805" kern="100" dirty="0">
                <a:latin typeface="宋体" panose="02010600030101010101" pitchFamily="2" charset="-122"/>
                <a:ea typeface="宋体" panose="02010600030101010101" pitchFamily="2" charset="-122"/>
              </a:rPr>
              <a:t>    7. </a:t>
            </a:r>
            <a:r>
              <a:rPr lang="zh-CN" altLang="zh-CN" sz="1805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接下来，加入购物车、结算。最后，就是耐心地等待“私人订制”的爱机吧！</a:t>
            </a:r>
            <a:endParaRPr lang="en-US" altLang="zh-CN" sz="2345" dirty="0"/>
          </a:p>
          <a:p>
            <a:pPr lvl="1"/>
            <a:endParaRPr lang="en-US" altLang="zh-CN" sz="2345" dirty="0"/>
          </a:p>
          <a:p>
            <a:pPr marL="381923" lvl="1" indent="0">
              <a:buNone/>
            </a:pPr>
            <a:endParaRPr lang="en-US" altLang="zh-CN" sz="2345" dirty="0"/>
          </a:p>
          <a:p>
            <a:endParaRPr lang="zh-CN" altLang="en-US" sz="2736" dirty="0"/>
          </a:p>
        </p:txBody>
      </p:sp>
    </p:spTree>
    <p:extLst>
      <p:ext uri="{BB962C8B-B14F-4D97-AF65-F5344CB8AC3E}">
        <p14:creationId xmlns:p14="http://schemas.microsoft.com/office/powerpoint/2010/main" val="111665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B4470CE-3166-4FD6-9717-F9F402B014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91485" y="1582038"/>
            <a:ext cx="11723382" cy="5039399"/>
          </a:xfrm>
        </p:spPr>
        <p:txBody>
          <a:bodyPr/>
          <a:lstStyle/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防静电手套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防静电布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防静电手环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加消磁器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除尘刷（洗耳球）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拆壳工具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小十字螺丝刀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大十字螺丝刀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小一字螺丝刀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内六角螺丝刀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31140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套筒：拆卸螺柱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尖嘴钳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93675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镊子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起拔器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93675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电源负载仪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）地线检测仪</a:t>
            </a:r>
            <a:endParaRPr lang="en-US" altLang="zh-CN" sz="1800" kern="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93675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）笔型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万用表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硅脂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93675" algn="just"/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螺丝盒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橡皮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zh-CN" sz="1800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捆绑线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）液晶屏保护套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）万用表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）联想金钥匙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CBD25F4-DA7F-47C4-A59D-B130AB198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" pitchFamily="34" charset="0"/>
                <a:ea typeface="+mn-ea"/>
              </a:rPr>
              <a:t>2.1 </a:t>
            </a:r>
            <a:r>
              <a:rPr lang="zh-CN" altLang="zh-CN" b="1" dirty="0">
                <a:latin typeface="Arial" pitchFamily="34" charset="0"/>
                <a:ea typeface="+mn-ea"/>
              </a:rPr>
              <a:t>拆装工具识别与使用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226F76-145A-4150-B6A7-C86C1A95F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190" y="1015221"/>
            <a:ext cx="7472395" cy="5439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029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760842" y="1025702"/>
            <a:ext cx="4070005" cy="51865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机箱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硬盘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显卡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机箱面板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光驱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机箱风扇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读卡器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前置</a:t>
            </a:r>
            <a:r>
              <a:rPr lang="en-US" altLang="zh-CN" sz="1800" dirty="0">
                <a:solidFill>
                  <a:schemeClr val="tx1"/>
                </a:solidFill>
              </a:rPr>
              <a:t>USB</a:t>
            </a: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电源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开关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1800" dirty="0">
                <a:solidFill>
                  <a:schemeClr val="tx1"/>
                </a:solidFill>
              </a:rPr>
              <a:t>CPU</a:t>
            </a:r>
            <a:r>
              <a:rPr lang="zh-CN" altLang="en-US" sz="1800" dirty="0">
                <a:solidFill>
                  <a:schemeClr val="tx1"/>
                </a:solidFill>
              </a:rPr>
              <a:t>风扇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1800" dirty="0">
                <a:solidFill>
                  <a:schemeClr val="tx1"/>
                </a:solidFill>
              </a:rPr>
              <a:t>CPU</a:t>
            </a: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主板</a:t>
            </a:r>
            <a:endParaRPr lang="en-US" altLang="zh-CN" sz="1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endParaRPr lang="zh-CN" altLang="en-US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Arial" pitchFamily="34" charset="0"/>
                <a:ea typeface="+mn-ea"/>
              </a:rPr>
              <a:t>2.2</a:t>
            </a:r>
            <a:r>
              <a:rPr lang="zh-CN" altLang="zh-CN" b="1" dirty="0">
                <a:latin typeface="Arial" pitchFamily="34" charset="0"/>
                <a:ea typeface="+mn-ea"/>
              </a:rPr>
              <a:t>台式机硬件结构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6E2CF83-2581-49C6-BCF1-DA058365A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876" y="1719812"/>
            <a:ext cx="6904469" cy="388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7"/>
          <p:cNvSpPr txBox="1">
            <a:spLocks/>
          </p:cNvSpPr>
          <p:nvPr/>
        </p:nvSpPr>
        <p:spPr bwMode="gray">
          <a:xfrm>
            <a:off x="548640" y="274320"/>
            <a:ext cx="565708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altLang="zh-CN" sz="3200" b="1" dirty="0"/>
              <a:t>2.3</a:t>
            </a:r>
            <a:r>
              <a:rPr lang="zh-CN" altLang="zh-CN" sz="3200" b="1" dirty="0"/>
              <a:t>拆装基本步骤</a:t>
            </a:r>
            <a:endParaRPr lang="zh-CN" altLang="en-US" sz="3200" b="1" dirty="0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11387413" y="422276"/>
            <a:ext cx="219836" cy="225296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407425" y="422276"/>
            <a:ext cx="219836" cy="225296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9916529" y="422276"/>
            <a:ext cx="219836" cy="225296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0898321" y="406503"/>
            <a:ext cx="219836" cy="225296"/>
          </a:xfrm>
          <a:prstGeom prst="ellipse">
            <a:avLst/>
          </a:prstGeom>
          <a:solidFill>
            <a:srgbClr val="E223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39263" y="3456921"/>
            <a:ext cx="1153611" cy="553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9263" y="3533865"/>
            <a:ext cx="1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E2231A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详准备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64" y="2071159"/>
            <a:ext cx="1153611" cy="11536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514" y="2267808"/>
            <a:ext cx="956962" cy="9569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60" y="2071159"/>
            <a:ext cx="1153611" cy="1153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455" y="2071159"/>
            <a:ext cx="1153611" cy="11536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559" y="2048499"/>
            <a:ext cx="1176271" cy="1176271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3144931" y="3456921"/>
            <a:ext cx="1153611" cy="553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44931" y="3533865"/>
            <a:ext cx="1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E2231A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查资料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50599" y="3456921"/>
            <a:ext cx="1153611" cy="553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0599" y="3533865"/>
            <a:ext cx="1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E2231A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看结构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56267" y="3456921"/>
            <a:ext cx="1153611" cy="553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56267" y="3533865"/>
            <a:ext cx="1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E2231A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细拆装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061935" y="3456921"/>
            <a:ext cx="1153611" cy="553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61935" y="3533865"/>
            <a:ext cx="1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E2231A"/>
              </a:buClr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勤复盘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06397" y="4243071"/>
            <a:ext cx="2470142" cy="1600438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查突破：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看看这台机器到底是从哪里入手拆开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找螺钉：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尤其是盖板或胶垫下有没有隐藏的螺钉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盯卡扣：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主要关注卡扣位置及方向等，这决定了拆卸时用力的力度和方向</a:t>
            </a:r>
          </a:p>
        </p:txBody>
      </p:sp>
      <p:sp>
        <p:nvSpPr>
          <p:cNvPr id="42" name="矩形 41"/>
          <p:cNvSpPr/>
          <p:nvPr/>
        </p:nvSpPr>
        <p:spPr>
          <a:xfrm>
            <a:off x="839263" y="4243070"/>
            <a:ext cx="1572861" cy="73866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操作环境</a:t>
            </a:r>
          </a:p>
        </p:txBody>
      </p:sp>
      <p:sp>
        <p:nvSpPr>
          <p:cNvPr id="43" name="矩形 42"/>
          <p:cNvSpPr/>
          <p:nvPr/>
        </p:nvSpPr>
        <p:spPr>
          <a:xfrm>
            <a:off x="2781910" y="4243070"/>
            <a:ext cx="1983567" cy="738664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不熟悉的机型，提前查询资料，了解拆装方法</a:t>
            </a:r>
          </a:p>
        </p:txBody>
      </p:sp>
      <p:sp>
        <p:nvSpPr>
          <p:cNvPr id="44" name="矩形 43"/>
          <p:cNvSpPr/>
          <p:nvPr/>
        </p:nvSpPr>
        <p:spPr>
          <a:xfrm>
            <a:off x="7755225" y="4243070"/>
            <a:ext cx="1572861" cy="954107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按照技术规范进行细致拆装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观察动作贯穿在整个过程</a:t>
            </a:r>
          </a:p>
        </p:txBody>
      </p:sp>
      <p:sp>
        <p:nvSpPr>
          <p:cNvPr id="45" name="矩形 44"/>
          <p:cNvSpPr/>
          <p:nvPr/>
        </p:nvSpPr>
        <p:spPr>
          <a:xfrm>
            <a:off x="10061935" y="4247354"/>
            <a:ext cx="1572861" cy="1169551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总结新机型拆装要点、难点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ctr">
              <a:buClr>
                <a:srgbClr val="E2231A"/>
              </a:buClr>
              <a:buFont typeface="Wingdings" panose="05000000000000000000" pitchFamily="2" charset="2"/>
              <a:buChar char="n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共享到知识库，供其他工程师参考</a:t>
            </a:r>
          </a:p>
        </p:txBody>
      </p:sp>
      <p:sp>
        <p:nvSpPr>
          <p:cNvPr id="10" name="右箭头 9"/>
          <p:cNvSpPr/>
          <p:nvPr/>
        </p:nvSpPr>
        <p:spPr>
          <a:xfrm>
            <a:off x="2281789" y="2554354"/>
            <a:ext cx="614855" cy="383870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>
            <a:off x="4570088" y="2554354"/>
            <a:ext cx="614855" cy="383870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>
            <a:off x="6858387" y="2554354"/>
            <a:ext cx="614855" cy="383870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箭头 50"/>
          <p:cNvSpPr/>
          <p:nvPr/>
        </p:nvSpPr>
        <p:spPr>
          <a:xfrm>
            <a:off x="9146685" y="2554354"/>
            <a:ext cx="614855" cy="383870"/>
          </a:xfrm>
          <a:prstGeom prst="rightArrow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17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69A2499-941D-48AB-86A3-FB532FA7E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230160"/>
            <a:ext cx="11073384" cy="521208"/>
          </a:xfrm>
        </p:spPr>
        <p:txBody>
          <a:bodyPr/>
          <a:lstStyle/>
          <a:p>
            <a:r>
              <a:rPr lang="en-US" altLang="zh-CN" sz="3200" b="1" dirty="0"/>
              <a:t>2.4</a:t>
            </a:r>
            <a:r>
              <a:rPr lang="zh-CN" altLang="zh-CN" sz="3200" b="1" dirty="0"/>
              <a:t>台式机拆装步骤</a:t>
            </a:r>
            <a:endParaRPr lang="zh-CN" altLang="en-US" sz="32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8FA38F-3242-4A83-BE7A-569A24F1F653}"/>
              </a:ext>
            </a:extLst>
          </p:cNvPr>
          <p:cNvSpPr txBox="1"/>
          <p:nvPr/>
        </p:nvSpPr>
        <p:spPr>
          <a:xfrm>
            <a:off x="960986" y="1391871"/>
            <a:ext cx="609790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拆装前：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）资料、工具准备齐全：</a:t>
            </a:r>
          </a:p>
          <a:p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）禁止带电操作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）市电检测</a:t>
            </a: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）外观检测</a:t>
            </a: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）电荷释放</a:t>
            </a: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）静电防护</a:t>
            </a: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）拆机用户同意</a:t>
            </a:r>
          </a:p>
          <a:p>
            <a:pPr indent="266700" algn="just"/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）保护用户数据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588C94-F08B-48E9-A574-CB8E1C6BF573}"/>
              </a:ext>
            </a:extLst>
          </p:cNvPr>
          <p:cNvSpPr txBox="1"/>
          <p:nvPr/>
        </p:nvSpPr>
        <p:spPr>
          <a:xfrm>
            <a:off x="5677853" y="1285786"/>
            <a:ext cx="60979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拆装中：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正确使用工具、部件摆放、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拆装有序、轻拿轻放、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动作标准、注意观察、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螺丝归类。</a:t>
            </a:r>
          </a:p>
        </p:txBody>
      </p:sp>
    </p:spTree>
    <p:extLst>
      <p:ext uri="{BB962C8B-B14F-4D97-AF65-F5344CB8AC3E}">
        <p14:creationId xmlns:p14="http://schemas.microsoft.com/office/powerpoint/2010/main" val="365391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AB52B54-E5F8-4CD3-B026-47B17292F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dirty="0"/>
              <a:t>断开机箱外部连接线</a:t>
            </a:r>
            <a:endParaRPr lang="zh-CN" altLang="en-US" sz="32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2768B45-3E52-4B68-82EB-9154C78AB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170" y="1175125"/>
            <a:ext cx="7405687" cy="450774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8C1CDB-AC2A-4AA0-8259-17F4DF3659E9}"/>
              </a:ext>
            </a:extLst>
          </p:cNvPr>
          <p:cNvSpPr txBox="1"/>
          <p:nvPr/>
        </p:nvSpPr>
        <p:spPr>
          <a:xfrm>
            <a:off x="4009938" y="583163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完全断开连线的主机箱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77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免螺丝机箱盖拆卸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机箱</a:t>
            </a:r>
            <a:endParaRPr lang="zh-CN" altLang="en-US" dirty="0"/>
          </a:p>
        </p:txBody>
      </p:sp>
      <p:sp>
        <p:nvSpPr>
          <p:cNvPr id="4" name="页脚占位符 3"/>
          <p:cNvSpPr txBox="1">
            <a:spLocks noGrp="1"/>
          </p:cNvSpPr>
          <p:nvPr/>
        </p:nvSpPr>
        <p:spPr bwMode="auto">
          <a:xfrm>
            <a:off x="1987550" y="6503988"/>
            <a:ext cx="3860800" cy="1079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spcBef>
                <a:spcPct val="0"/>
              </a:spcBef>
              <a:defRPr/>
            </a:pPr>
            <a:endParaRPr lang="en-US" altLang="zh-CN" sz="800">
              <a:solidFill>
                <a:srgbClr val="6F7170"/>
              </a:solidFill>
              <a:ea typeface="宋体" pitchFamily="2" charset="-122"/>
              <a:cs typeface="Arial" charset="0"/>
            </a:endParaRPr>
          </a:p>
        </p:txBody>
      </p:sp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871" y="1595185"/>
            <a:ext cx="3118801" cy="466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55" y="1629654"/>
            <a:ext cx="3129209" cy="468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14"/>
          <p:cNvSpPr>
            <a:spLocks noChangeArrowheads="1"/>
          </p:cNvSpPr>
          <p:nvPr/>
        </p:nvSpPr>
        <p:spPr bwMode="auto">
          <a:xfrm>
            <a:off x="1831490" y="2492129"/>
            <a:ext cx="719138" cy="1871663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5918272" y="3565654"/>
            <a:ext cx="504825" cy="1223962"/>
          </a:xfrm>
          <a:prstGeom prst="downArrow">
            <a:avLst>
              <a:gd name="adj1" fmla="val 50000"/>
              <a:gd name="adj2" fmla="val 60613"/>
            </a:avLst>
          </a:prstGeom>
          <a:solidFill>
            <a:schemeClr val="accent1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46" y="1607510"/>
            <a:ext cx="3363776" cy="224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1"/>
          <p:cNvSpPr>
            <a:spLocks noChangeArrowheads="1"/>
          </p:cNvSpPr>
          <p:nvPr/>
        </p:nvSpPr>
        <p:spPr bwMode="auto">
          <a:xfrm rot="-1007056">
            <a:off x="9677898" y="2622191"/>
            <a:ext cx="1115125" cy="385699"/>
          </a:xfrm>
          <a:prstGeom prst="leftArrow">
            <a:avLst>
              <a:gd name="adj1" fmla="val 45417"/>
              <a:gd name="adj2" fmla="val 129309"/>
            </a:avLst>
          </a:prstGeom>
          <a:solidFill>
            <a:schemeClr val="accent1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167" y="4017914"/>
            <a:ext cx="3356858" cy="224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63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59259E-6 L -3.61111E-6 0.0578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-0.05104 0.0270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1" grpId="0" animBg="1"/>
      <p:bldP spid="1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/>
              <a:t>带螺丝机箱盖的拆卸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机箱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71" y="1747891"/>
            <a:ext cx="4292934" cy="39558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13" y="2540457"/>
            <a:ext cx="5211262" cy="26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0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【知识导图】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747BA7-30A5-0CB1-E404-89207687A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78" y="853038"/>
            <a:ext cx="8799477" cy="522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2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83725" y="1045955"/>
            <a:ext cx="10668874" cy="54111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拆卸硬盘连线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硬盘</a:t>
            </a:r>
            <a:endParaRPr lang="zh-CN" alt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62" y="1877794"/>
            <a:ext cx="3013112" cy="2013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754" y="1877794"/>
            <a:ext cx="2894568" cy="199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355606" y="2505358"/>
            <a:ext cx="532800" cy="465248"/>
          </a:xfrm>
          <a:prstGeom prst="ellipse">
            <a:avLst/>
          </a:prstGeom>
          <a:noFill/>
          <a:ln w="5715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 rot="1805461">
            <a:off x="9160509" y="2978702"/>
            <a:ext cx="354330" cy="207538"/>
          </a:xfrm>
          <a:prstGeom prst="leftArrow">
            <a:avLst>
              <a:gd name="adj1" fmla="val 49778"/>
              <a:gd name="adj2" fmla="val 84218"/>
            </a:avLst>
          </a:prstGeom>
          <a:solidFill>
            <a:srgbClr val="00B050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8146038" y="2884770"/>
            <a:ext cx="295710" cy="465248"/>
          </a:xfrm>
          <a:prstGeom prst="upArrow">
            <a:avLst>
              <a:gd name="adj1" fmla="val 40093"/>
              <a:gd name="adj2" fmla="val 73126"/>
            </a:avLst>
          </a:prstGeom>
          <a:solidFill>
            <a:srgbClr val="00B050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862" y="4350264"/>
            <a:ext cx="3013112" cy="189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426" y="4358423"/>
            <a:ext cx="2895870" cy="185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8146038" y="5242208"/>
            <a:ext cx="295710" cy="465248"/>
          </a:xfrm>
          <a:prstGeom prst="upArrow">
            <a:avLst>
              <a:gd name="adj1" fmla="val 40093"/>
              <a:gd name="adj2" fmla="val 73126"/>
            </a:avLst>
          </a:prstGeom>
          <a:solidFill>
            <a:srgbClr val="00B050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118232" y="1881259"/>
            <a:ext cx="177166" cy="15508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698754" y="1894700"/>
            <a:ext cx="177166" cy="15508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113862" y="4358423"/>
            <a:ext cx="177166" cy="15508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6745133" y="4380987"/>
            <a:ext cx="177166" cy="15508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026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58 0.02106 L -4.91795E-6 4.44444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8294E-6 1.85185E-6 L 0.00403 -0.0787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8294E-6 1.85185E-6 L 0.00403 -0.0787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668740" y="1045955"/>
            <a:ext cx="10849970" cy="51364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/>
              <a:t>取出硬盘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硬盘</a:t>
            </a:r>
            <a:endParaRPr lang="zh-CN" alt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575" y="1914249"/>
            <a:ext cx="2400226" cy="1611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682" y="1914250"/>
            <a:ext cx="2445907" cy="164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791" y="1914250"/>
            <a:ext cx="2545122" cy="164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749575" y="1940308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1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699683" y="1921073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668275" y="1911906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 rot="10800000">
            <a:off x="2917356" y="2974240"/>
            <a:ext cx="546206" cy="242796"/>
          </a:xfrm>
          <a:prstGeom prst="leftArrow">
            <a:avLst>
              <a:gd name="adj1" fmla="val 45417"/>
              <a:gd name="adj2" fmla="val 104888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 rot="10800000">
            <a:off x="6101765" y="3158391"/>
            <a:ext cx="546206" cy="242796"/>
          </a:xfrm>
          <a:prstGeom prst="leftArrow">
            <a:avLst>
              <a:gd name="adj1" fmla="val 45417"/>
              <a:gd name="adj2" fmla="val 104888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258" y="4140667"/>
            <a:ext cx="2381008" cy="1595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9"/>
          <p:cNvSpPr>
            <a:spLocks noChangeArrowheads="1"/>
          </p:cNvSpPr>
          <p:nvPr/>
        </p:nvSpPr>
        <p:spPr bwMode="auto">
          <a:xfrm rot="5587986">
            <a:off x="1976456" y="4774577"/>
            <a:ext cx="473576" cy="447917"/>
          </a:xfrm>
          <a:prstGeom prst="ellipse">
            <a:avLst/>
          </a:prstGeom>
          <a:noFill/>
          <a:ln w="5715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8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8" y="4069952"/>
            <a:ext cx="2365216" cy="158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" t="9412" r="20612" b="32297"/>
          <a:stretch>
            <a:fillRect/>
          </a:stretch>
        </p:blipFill>
        <p:spPr bwMode="auto">
          <a:xfrm>
            <a:off x="7663791" y="4041702"/>
            <a:ext cx="2545122" cy="161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850313" y="4115054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4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4702748" y="4069952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5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7668274" y="4041702"/>
            <a:ext cx="163622" cy="14610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6</a:t>
            </a: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 rot="5587986">
            <a:off x="2887993" y="4789193"/>
            <a:ext cx="513732" cy="459406"/>
          </a:xfrm>
          <a:prstGeom prst="ellipse">
            <a:avLst/>
          </a:prstGeom>
          <a:noFill/>
          <a:ln w="5715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40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05504 -0.005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05504 -0.005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23" grpId="0" animBg="1"/>
      <p:bldP spid="2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显卡</a:t>
            </a:r>
            <a:endParaRPr lang="zh-CN" altLang="en-US" dirty="0"/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6"/>
          <a:stretch>
            <a:fillRect/>
          </a:stretch>
        </p:blipFill>
        <p:spPr bwMode="auto">
          <a:xfrm>
            <a:off x="1270793" y="2365542"/>
            <a:ext cx="3887788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2190603" y="2816226"/>
            <a:ext cx="1079500" cy="2232025"/>
          </a:xfrm>
          <a:prstGeom prst="ellipse">
            <a:avLst/>
          </a:prstGeom>
          <a:noFill/>
          <a:ln w="5715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191" y="1926420"/>
            <a:ext cx="4714875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5"/>
          <p:cNvSpPr>
            <a:spLocks noChangeArrowheads="1"/>
          </p:cNvSpPr>
          <p:nvPr/>
        </p:nvSpPr>
        <p:spPr bwMode="auto">
          <a:xfrm rot="-4776296">
            <a:off x="8409692" y="3797644"/>
            <a:ext cx="261938" cy="576263"/>
          </a:xfrm>
          <a:prstGeom prst="upArrow">
            <a:avLst>
              <a:gd name="adj1" fmla="val 65176"/>
              <a:gd name="adj2" fmla="val 92033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03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06337 -0.0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8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拆卸挡板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显卡</a:t>
            </a:r>
            <a:endParaRPr lang="zh-CN" alt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611" y="2003308"/>
            <a:ext cx="4370636" cy="383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1"/>
          <a:stretch>
            <a:fillRect/>
          </a:stretch>
        </p:blipFill>
        <p:spPr bwMode="auto">
          <a:xfrm>
            <a:off x="6640273" y="2003308"/>
            <a:ext cx="3829858" cy="383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1"/>
          <p:cNvSpPr>
            <a:spLocks noChangeArrowheads="1"/>
          </p:cNvSpPr>
          <p:nvPr/>
        </p:nvSpPr>
        <p:spPr bwMode="auto">
          <a:xfrm rot="10553513">
            <a:off x="2602013" y="4252330"/>
            <a:ext cx="675980" cy="48159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7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6"/>
            <a:ext cx="11723382" cy="53821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取下显卡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显卡</a:t>
            </a:r>
            <a:endParaRPr lang="zh-CN" altLang="en-US" dirty="0"/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38" b="20824"/>
          <a:stretch>
            <a:fillRect/>
          </a:stretch>
        </p:blipFill>
        <p:spPr bwMode="auto">
          <a:xfrm>
            <a:off x="2227318" y="1885492"/>
            <a:ext cx="3014510" cy="207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426891" y="2854544"/>
            <a:ext cx="558020" cy="528608"/>
          </a:xfrm>
          <a:prstGeom prst="ellipse">
            <a:avLst/>
          </a:prstGeom>
          <a:noFill/>
          <a:ln w="5715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53"/>
          <a:stretch>
            <a:fillRect/>
          </a:stretch>
        </p:blipFill>
        <p:spPr bwMode="auto">
          <a:xfrm>
            <a:off x="5839760" y="1699235"/>
            <a:ext cx="3978011" cy="215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7828765" y="3325496"/>
            <a:ext cx="288852" cy="513977"/>
          </a:xfrm>
          <a:prstGeom prst="downArrow">
            <a:avLst>
              <a:gd name="adj1" fmla="val 50000"/>
              <a:gd name="adj2" fmla="val 40155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236" y="4176168"/>
            <a:ext cx="3014510" cy="201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9"/>
          <p:cNvSpPr>
            <a:spLocks noChangeArrowheads="1"/>
          </p:cNvSpPr>
          <p:nvPr/>
        </p:nvSpPr>
        <p:spPr bwMode="auto">
          <a:xfrm rot="3676781">
            <a:off x="4559260" y="5601396"/>
            <a:ext cx="235908" cy="682042"/>
          </a:xfrm>
          <a:prstGeom prst="downArrow">
            <a:avLst>
              <a:gd name="adj1" fmla="val 65287"/>
              <a:gd name="adj2" fmla="val 114836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054" y="4080818"/>
            <a:ext cx="3974618" cy="212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227318" y="1885492"/>
            <a:ext cx="185886" cy="17042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1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5862674" y="1699299"/>
            <a:ext cx="173823" cy="19256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247236" y="4176168"/>
            <a:ext cx="185886" cy="17628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5876515" y="4082041"/>
            <a:ext cx="215900" cy="2159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3007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00018 0.0423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6296E-6 L -0.04323 0.031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取下内存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内存</a:t>
            </a:r>
            <a:endParaRPr lang="zh-CN" alt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4"/>
          <a:stretch>
            <a:fillRect/>
          </a:stretch>
        </p:blipFill>
        <p:spPr bwMode="auto">
          <a:xfrm>
            <a:off x="848897" y="2162707"/>
            <a:ext cx="4966794" cy="307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82" y="2118751"/>
            <a:ext cx="4910760" cy="329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35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509665" y="1045955"/>
            <a:ext cx="10807909" cy="50393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前面板的拆卸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前面板</a:t>
            </a:r>
            <a:endParaRPr lang="zh-CN" altLang="en-US" dirty="0"/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1" r="10527"/>
          <a:stretch>
            <a:fillRect/>
          </a:stretch>
        </p:blipFill>
        <p:spPr bwMode="auto">
          <a:xfrm>
            <a:off x="1044378" y="2070636"/>
            <a:ext cx="4067268" cy="360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8"/>
          <p:cNvSpPr>
            <a:spLocks noChangeArrowheads="1"/>
          </p:cNvSpPr>
          <p:nvPr/>
        </p:nvSpPr>
        <p:spPr bwMode="auto">
          <a:xfrm>
            <a:off x="4235948" y="2517861"/>
            <a:ext cx="576262" cy="576264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58" y="2070636"/>
            <a:ext cx="4370210" cy="3624842"/>
          </a:xfrm>
          <a:prstGeom prst="rect">
            <a:avLst/>
          </a:prstGeom>
        </p:spPr>
      </p:pic>
      <p:sp>
        <p:nvSpPr>
          <p:cNvPr id="10" name="AutoShape 13"/>
          <p:cNvSpPr>
            <a:spLocks noChangeArrowheads="1"/>
          </p:cNvSpPr>
          <p:nvPr/>
        </p:nvSpPr>
        <p:spPr bwMode="auto">
          <a:xfrm rot="11944506" flipH="1">
            <a:off x="8133709" y="4095865"/>
            <a:ext cx="1511300" cy="865187"/>
          </a:xfrm>
          <a:custGeom>
            <a:avLst/>
            <a:gdLst>
              <a:gd name="T0" fmla="*/ 2147483647 w 21600"/>
              <a:gd name="T1" fmla="*/ 1706601248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575" y="11915"/>
                </a:moveTo>
                <a:cubicBezTo>
                  <a:pt x="18628" y="11546"/>
                  <a:pt x="18655" y="11173"/>
                  <a:pt x="18655" y="10800"/>
                </a:cubicBezTo>
                <a:cubicBezTo>
                  <a:pt x="18655" y="6461"/>
                  <a:pt x="15138" y="2945"/>
                  <a:pt x="10800" y="2945"/>
                </a:cubicBezTo>
                <a:cubicBezTo>
                  <a:pt x="8101" y="2944"/>
                  <a:pt x="5592" y="4329"/>
                  <a:pt x="4154" y="6612"/>
                </a:cubicBezTo>
                <a:lnTo>
                  <a:pt x="1662" y="5042"/>
                </a:lnTo>
                <a:cubicBezTo>
                  <a:pt x="3640" y="1903"/>
                  <a:pt x="7090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1313"/>
                  <a:pt x="21563" y="11826"/>
                  <a:pt x="21490" y="12334"/>
                </a:cubicBezTo>
                <a:lnTo>
                  <a:pt x="24163" y="12717"/>
                </a:lnTo>
                <a:lnTo>
                  <a:pt x="19440" y="16256"/>
                </a:lnTo>
                <a:lnTo>
                  <a:pt x="15902" y="11532"/>
                </a:lnTo>
                <a:lnTo>
                  <a:pt x="18575" y="119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Oval 18"/>
          <p:cNvSpPr>
            <a:spLocks noChangeArrowheads="1"/>
          </p:cNvSpPr>
          <p:nvPr/>
        </p:nvSpPr>
        <p:spPr bwMode="auto">
          <a:xfrm>
            <a:off x="4235948" y="3714845"/>
            <a:ext cx="576262" cy="576264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>
            <a:off x="4235948" y="4688429"/>
            <a:ext cx="576262" cy="576264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0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1"/>
          <p:cNvSpPr>
            <a:spLocks noGrp="1"/>
          </p:cNvSpPr>
          <p:nvPr>
            <p:ph sz="half" idx="1"/>
          </p:nvPr>
        </p:nvSpPr>
        <p:spPr>
          <a:xfrm>
            <a:off x="595196" y="1270809"/>
            <a:ext cx="10752358" cy="469527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拆卸光驱连线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光驱</a:t>
            </a:r>
            <a:endParaRPr lang="zh-CN" altLang="en-US" dirty="0"/>
          </a:p>
        </p:txBody>
      </p:sp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423" y="2394541"/>
            <a:ext cx="4076709" cy="272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13" name="Oval 17"/>
          <p:cNvSpPr>
            <a:spLocks noChangeArrowheads="1"/>
          </p:cNvSpPr>
          <p:nvPr/>
        </p:nvSpPr>
        <p:spPr bwMode="auto">
          <a:xfrm rot="-931034">
            <a:off x="2959136" y="3382982"/>
            <a:ext cx="1223963" cy="747719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4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22" r="14333"/>
          <a:stretch>
            <a:fillRect/>
          </a:stretch>
        </p:blipFill>
        <p:spPr bwMode="auto">
          <a:xfrm>
            <a:off x="5592391" y="2476988"/>
            <a:ext cx="4347889" cy="2559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7585731" y="2880431"/>
            <a:ext cx="1121016" cy="900043"/>
          </a:xfrm>
          <a:prstGeom prst="ellipse">
            <a:avLst/>
          </a:prstGeom>
          <a:noFill/>
          <a:ln w="571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47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283725" y="1058743"/>
            <a:ext cx="11243711" cy="53120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取下光驱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光驱</a:t>
            </a:r>
            <a:endParaRPr lang="zh-CN" alt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90" y="1971972"/>
            <a:ext cx="2911709" cy="194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887" y="1986786"/>
            <a:ext cx="2950655" cy="1972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" r="7176" b="14986"/>
          <a:stretch>
            <a:fillRect/>
          </a:stretch>
        </p:blipFill>
        <p:spPr bwMode="auto">
          <a:xfrm>
            <a:off x="7405930" y="1995824"/>
            <a:ext cx="2927656" cy="192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7"/>
          <p:cNvSpPr>
            <a:spLocks noChangeArrowheads="1"/>
          </p:cNvSpPr>
          <p:nvPr/>
        </p:nvSpPr>
        <p:spPr bwMode="auto">
          <a:xfrm>
            <a:off x="8335859" y="3325392"/>
            <a:ext cx="599067" cy="215900"/>
          </a:xfrm>
          <a:prstGeom prst="rightArrow">
            <a:avLst>
              <a:gd name="adj1" fmla="val 66657"/>
              <a:gd name="adj2" fmla="val 141444"/>
            </a:avLst>
          </a:prstGeom>
          <a:solidFill>
            <a:schemeClr val="accent1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1128790" y="1972221"/>
            <a:ext cx="215900" cy="2159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1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4247887" y="1995824"/>
            <a:ext cx="215900" cy="2159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7405930" y="2016554"/>
            <a:ext cx="215900" cy="2159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3</a:t>
            </a:r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95" b="15132"/>
          <a:stretch>
            <a:fillRect/>
          </a:stretch>
        </p:blipFill>
        <p:spPr bwMode="auto">
          <a:xfrm>
            <a:off x="1099619" y="4145065"/>
            <a:ext cx="2969664" cy="199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 rot="21438190">
            <a:off x="3033133" y="5689543"/>
            <a:ext cx="778239" cy="300914"/>
          </a:xfrm>
          <a:prstGeom prst="leftArrow">
            <a:avLst>
              <a:gd name="adj1" fmla="val 41676"/>
              <a:gd name="adj2" fmla="val 99238"/>
            </a:avLst>
          </a:prstGeom>
          <a:solidFill>
            <a:schemeClr val="accent1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9"/>
          <a:stretch>
            <a:fillRect/>
          </a:stretch>
        </p:blipFill>
        <p:spPr bwMode="auto">
          <a:xfrm>
            <a:off x="4317329" y="4164668"/>
            <a:ext cx="2881214" cy="1982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4317328" y="4164668"/>
            <a:ext cx="197467" cy="34961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5</a:t>
            </a:r>
          </a:p>
        </p:txBody>
      </p:sp>
      <p:sp>
        <p:nvSpPr>
          <p:cNvPr id="18" name="Oval 23"/>
          <p:cNvSpPr>
            <a:spLocks noChangeArrowheads="1"/>
          </p:cNvSpPr>
          <p:nvPr/>
        </p:nvSpPr>
        <p:spPr bwMode="auto">
          <a:xfrm>
            <a:off x="5224572" y="4598556"/>
            <a:ext cx="262806" cy="930586"/>
          </a:xfrm>
          <a:prstGeom prst="ellips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9" name="Oval 26"/>
          <p:cNvSpPr>
            <a:spLocks noChangeArrowheads="1"/>
          </p:cNvSpPr>
          <p:nvPr/>
        </p:nvSpPr>
        <p:spPr bwMode="auto">
          <a:xfrm>
            <a:off x="6394620" y="4598556"/>
            <a:ext cx="263183" cy="930586"/>
          </a:xfrm>
          <a:prstGeom prst="ellips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589" y="4152868"/>
            <a:ext cx="2902010" cy="1966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7446589" y="4164668"/>
            <a:ext cx="226906" cy="292529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6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114668" y="4198198"/>
            <a:ext cx="226906" cy="292529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r>
              <a:rPr kumimoji="0" lang="en-US" altLang="zh-CN" sz="1400" b="1" dirty="0">
                <a:solidFill>
                  <a:srgbClr val="6F7170"/>
                </a:solidFill>
                <a:latin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5615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-0.05903 0.0157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断开机箱风扇连线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机箱风扇</a:t>
            </a:r>
            <a:endParaRPr lang="zh-CN" altLang="en-US" dirty="0"/>
          </a:p>
        </p:txBody>
      </p:sp>
      <p:sp>
        <p:nvSpPr>
          <p:cNvPr id="4" name="页脚占位符 3"/>
          <p:cNvSpPr txBox="1">
            <a:spLocks noGrp="1"/>
          </p:cNvSpPr>
          <p:nvPr/>
        </p:nvSpPr>
        <p:spPr bwMode="auto">
          <a:xfrm>
            <a:off x="1987550" y="6503988"/>
            <a:ext cx="3860800" cy="1079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spcBef>
                <a:spcPct val="0"/>
              </a:spcBef>
              <a:defRPr/>
            </a:pPr>
            <a:endParaRPr lang="en-US" altLang="zh-CN" sz="800">
              <a:solidFill>
                <a:srgbClr val="6F7170"/>
              </a:solidFill>
              <a:ea typeface="宋体" pitchFamily="2" charset="-122"/>
              <a:cs typeface="Arial" charset="0"/>
            </a:endParaRPr>
          </a:p>
        </p:txBody>
      </p:sp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51" y="1662138"/>
            <a:ext cx="4656067" cy="476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496" y="1743309"/>
            <a:ext cx="3503680" cy="229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567" y="1797828"/>
            <a:ext cx="3317653" cy="22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1"/>
          <p:cNvSpPr>
            <a:spLocks noChangeArrowheads="1"/>
          </p:cNvSpPr>
          <p:nvPr/>
        </p:nvSpPr>
        <p:spPr bwMode="auto">
          <a:xfrm rot="-2065540">
            <a:off x="6644219" y="2223252"/>
            <a:ext cx="792163" cy="360363"/>
          </a:xfrm>
          <a:prstGeom prst="leftArrow">
            <a:avLst>
              <a:gd name="adj1" fmla="val 56602"/>
              <a:gd name="adj2" fmla="val 112334"/>
            </a:avLst>
          </a:prstGeom>
          <a:solidFill>
            <a:schemeClr val="accent1"/>
          </a:solidFill>
          <a:ln>
            <a:noFill/>
          </a:ln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766" y="4123649"/>
            <a:ext cx="3439454" cy="2299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18" y="4123649"/>
            <a:ext cx="3440458" cy="229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23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0.00532 L -0.03541 0.0314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959242" y="2699766"/>
            <a:ext cx="8723376" cy="1101344"/>
          </a:xfrm>
        </p:spPr>
        <p:txBody>
          <a:bodyPr/>
          <a:lstStyle/>
          <a:p>
            <a:pPr algn="ctr"/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台式机拆装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618" y="3396009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8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967232" y="1171448"/>
            <a:ext cx="10538086" cy="47252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断开读卡器并将其取下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读卡器</a:t>
            </a:r>
            <a:endParaRPr lang="zh-CN" altLang="en-US" dirty="0"/>
          </a:p>
        </p:txBody>
      </p:sp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530" y="2404592"/>
            <a:ext cx="4385283" cy="293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639" y="2386783"/>
            <a:ext cx="4410853" cy="295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74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794478" y="1045955"/>
            <a:ext cx="10268263" cy="44854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断开前置</a:t>
            </a:r>
            <a:r>
              <a:rPr lang="en-US" altLang="zh-CN" sz="3200" dirty="0">
                <a:solidFill>
                  <a:schemeClr val="tx1"/>
                </a:solidFill>
              </a:rPr>
              <a:t>USB</a:t>
            </a:r>
            <a:r>
              <a:rPr lang="zh-CN" altLang="en-US" sz="3200" dirty="0">
                <a:solidFill>
                  <a:schemeClr val="tx1"/>
                </a:solidFill>
              </a:rPr>
              <a:t>连线并将其取下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前置音频和前置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</a:rPr>
              <a:t>USB</a:t>
            </a:r>
            <a:endParaRPr lang="zh-CN" altLang="en-US" dirty="0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296" y="2087827"/>
            <a:ext cx="4068927" cy="272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55" y="2087827"/>
            <a:ext cx="4067758" cy="272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00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509666" y="1042599"/>
            <a:ext cx="10882860" cy="53998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拆卸电源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电源</a:t>
            </a:r>
            <a:endParaRPr lang="zh-CN" altLang="en-US" dirty="0"/>
          </a:p>
        </p:txBody>
      </p:sp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379" y="4363604"/>
            <a:ext cx="2937297" cy="196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4"/>
          <a:stretch>
            <a:fillRect/>
          </a:stretch>
        </p:blipFill>
        <p:spPr bwMode="auto">
          <a:xfrm>
            <a:off x="6105152" y="4327342"/>
            <a:ext cx="2523684" cy="2003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622" y="1889675"/>
            <a:ext cx="2850406" cy="22843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1296" y="1889675"/>
            <a:ext cx="2584430" cy="23856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6994" y="1968308"/>
            <a:ext cx="2720400" cy="226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9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912561" y="1325655"/>
            <a:ext cx="10647427" cy="459034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断开开关连线并将其取下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开关</a:t>
            </a:r>
            <a:endParaRPr lang="zh-CN" altLang="en-US" dirty="0"/>
          </a:p>
        </p:txBody>
      </p:sp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624" y="2360403"/>
            <a:ext cx="3840994" cy="2573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"/>
          <a:stretch>
            <a:fillRect/>
          </a:stretch>
        </p:blipFill>
        <p:spPr bwMode="auto">
          <a:xfrm>
            <a:off x="6597091" y="2287436"/>
            <a:ext cx="3914775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 rot="16916245" flipH="1">
            <a:off x="7095377" y="2518011"/>
            <a:ext cx="987425" cy="10271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99" y="10735"/>
                </a:moveTo>
                <a:cubicBezTo>
                  <a:pt x="17964" y="6784"/>
                  <a:pt x="14751" y="3600"/>
                  <a:pt x="10800" y="3600"/>
                </a:cubicBezTo>
                <a:cubicBezTo>
                  <a:pt x="8735" y="3599"/>
                  <a:pt x="6770" y="4486"/>
                  <a:pt x="5403" y="6033"/>
                </a:cubicBezTo>
                <a:lnTo>
                  <a:pt x="2705" y="3650"/>
                </a:lnTo>
                <a:cubicBezTo>
                  <a:pt x="4755" y="1329"/>
                  <a:pt x="7703" y="-1"/>
                  <a:pt x="10800" y="0"/>
                </a:cubicBezTo>
                <a:cubicBezTo>
                  <a:pt x="16726" y="0"/>
                  <a:pt x="21546" y="4776"/>
                  <a:pt x="21599" y="10702"/>
                </a:cubicBezTo>
                <a:lnTo>
                  <a:pt x="24299" y="10678"/>
                </a:lnTo>
                <a:lnTo>
                  <a:pt x="19840" y="15218"/>
                </a:lnTo>
                <a:lnTo>
                  <a:pt x="15299" y="10759"/>
                </a:lnTo>
                <a:lnTo>
                  <a:pt x="17999" y="10735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 rot="16916245" flipH="1">
            <a:off x="8477998" y="2363142"/>
            <a:ext cx="987425" cy="10271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99" y="10735"/>
                </a:moveTo>
                <a:cubicBezTo>
                  <a:pt x="17964" y="6784"/>
                  <a:pt x="14751" y="3600"/>
                  <a:pt x="10800" y="3600"/>
                </a:cubicBezTo>
                <a:cubicBezTo>
                  <a:pt x="8735" y="3599"/>
                  <a:pt x="6770" y="4486"/>
                  <a:pt x="5403" y="6033"/>
                </a:cubicBezTo>
                <a:lnTo>
                  <a:pt x="2705" y="3650"/>
                </a:lnTo>
                <a:cubicBezTo>
                  <a:pt x="4755" y="1329"/>
                  <a:pt x="7703" y="-1"/>
                  <a:pt x="10800" y="0"/>
                </a:cubicBezTo>
                <a:cubicBezTo>
                  <a:pt x="16726" y="0"/>
                  <a:pt x="21546" y="4776"/>
                  <a:pt x="21599" y="10702"/>
                </a:cubicBezTo>
                <a:lnTo>
                  <a:pt x="24299" y="10678"/>
                </a:lnTo>
                <a:lnTo>
                  <a:pt x="19840" y="15218"/>
                </a:lnTo>
                <a:lnTo>
                  <a:pt x="15299" y="10759"/>
                </a:lnTo>
                <a:lnTo>
                  <a:pt x="17999" y="10735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1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——CPU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风扇</a:t>
            </a:r>
            <a:endParaRPr lang="zh-CN" altLang="en-US" dirty="0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01" y="1867030"/>
            <a:ext cx="5075457" cy="340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4" r="15584"/>
          <a:stretch>
            <a:fillRect/>
          </a:stretch>
        </p:blipFill>
        <p:spPr bwMode="auto">
          <a:xfrm>
            <a:off x="6430833" y="1651129"/>
            <a:ext cx="4105275" cy="382905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7007096" y="1867030"/>
            <a:ext cx="574675" cy="538163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9528046" y="4387980"/>
            <a:ext cx="574675" cy="538163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9599483" y="1867030"/>
            <a:ext cx="574675" cy="538163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7080121" y="4387980"/>
            <a:ext cx="574675" cy="538163"/>
          </a:xfrm>
          <a:prstGeom prst="ellips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151558" y="1940054"/>
            <a:ext cx="288925" cy="35824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  <a:spcBef>
                <a:spcPct val="50000"/>
              </a:spcBef>
            </a:pPr>
            <a:r>
              <a:rPr kumimoji="0" lang="en-US" altLang="zh-CN" b="1" dirty="0">
                <a:solidFill>
                  <a:srgbClr val="E2231A"/>
                </a:solidFill>
                <a:latin typeface="Verdana" panose="020B0604030504040204" pitchFamily="34" charset="0"/>
              </a:rPr>
              <a:t>1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9743946" y="1940054"/>
            <a:ext cx="288925" cy="35824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  <a:spcBef>
                <a:spcPct val="50000"/>
              </a:spcBef>
            </a:pPr>
            <a:r>
              <a:rPr kumimoji="0" lang="en-US" altLang="zh-CN" b="1" dirty="0">
                <a:solidFill>
                  <a:srgbClr val="E2231A"/>
                </a:solidFill>
                <a:latin typeface="Verdana" panose="020B0604030504040204" pitchFamily="34" charset="0"/>
              </a:rPr>
              <a:t>3</a:t>
            </a: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9672508" y="4459417"/>
            <a:ext cx="288925" cy="35824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  <a:spcBef>
                <a:spcPct val="50000"/>
              </a:spcBef>
            </a:pPr>
            <a:r>
              <a:rPr kumimoji="0" lang="en-US" altLang="zh-CN" b="1" dirty="0">
                <a:solidFill>
                  <a:srgbClr val="E2231A"/>
                </a:solidFill>
                <a:latin typeface="Verdana" panose="020B0604030504040204" pitchFamily="34" charset="0"/>
              </a:rPr>
              <a:t>2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7222996" y="4459417"/>
            <a:ext cx="288925" cy="35824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  <a:spcBef>
                <a:spcPct val="50000"/>
              </a:spcBef>
            </a:pPr>
            <a:r>
              <a:rPr kumimoji="0" lang="en-US" altLang="zh-CN" b="1" dirty="0">
                <a:solidFill>
                  <a:srgbClr val="E2231A"/>
                </a:solidFill>
                <a:latin typeface="Verdana" panose="020B060403050404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4329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1"/>
          <p:cNvSpPr>
            <a:spLocks noGrp="1"/>
          </p:cNvSpPr>
          <p:nvPr>
            <p:ph sz="half" idx="1"/>
          </p:nvPr>
        </p:nvSpPr>
        <p:spPr>
          <a:xfrm>
            <a:off x="205452" y="1045955"/>
            <a:ext cx="11723382" cy="503939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</a:rPr>
              <a:t>——CPU</a:t>
            </a:r>
            <a:endParaRPr lang="zh-CN" altLang="en-US" dirty="0"/>
          </a:p>
        </p:txBody>
      </p:sp>
      <p:sp>
        <p:nvSpPr>
          <p:cNvPr id="4" name="页脚占位符 3"/>
          <p:cNvSpPr txBox="1">
            <a:spLocks noGrp="1"/>
          </p:cNvSpPr>
          <p:nvPr/>
        </p:nvSpPr>
        <p:spPr bwMode="auto">
          <a:xfrm>
            <a:off x="1909277" y="5977404"/>
            <a:ext cx="3860800" cy="1079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spcBef>
                <a:spcPct val="0"/>
              </a:spcBef>
              <a:defRPr/>
            </a:pPr>
            <a:endParaRPr lang="en-US" altLang="zh-CN" sz="800">
              <a:solidFill>
                <a:srgbClr val="6F7170"/>
              </a:solidFill>
              <a:ea typeface="宋体" pitchFamily="2" charset="-122"/>
              <a:cs typeface="Arial" charset="0"/>
            </a:endParaRP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52" y="1062003"/>
            <a:ext cx="3941102" cy="2854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1989616" y="2264922"/>
            <a:ext cx="287338" cy="217488"/>
          </a:xfrm>
          <a:prstGeom prst="downArrow">
            <a:avLst>
              <a:gd name="adj1" fmla="val 50278"/>
              <a:gd name="adj2" fmla="val 65694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AutoShape 20"/>
          <p:cNvSpPr>
            <a:spLocks noChangeArrowheads="1"/>
          </p:cNvSpPr>
          <p:nvPr/>
        </p:nvSpPr>
        <p:spPr bwMode="auto">
          <a:xfrm>
            <a:off x="2631112" y="2264922"/>
            <a:ext cx="144463" cy="647700"/>
          </a:xfrm>
          <a:prstGeom prst="upArrow">
            <a:avLst>
              <a:gd name="adj1" fmla="val 50000"/>
              <a:gd name="adj2" fmla="val 112088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1" r="6778"/>
          <a:stretch>
            <a:fillRect/>
          </a:stretch>
        </p:blipFill>
        <p:spPr bwMode="auto">
          <a:xfrm>
            <a:off x="4551296" y="1045955"/>
            <a:ext cx="3486398" cy="294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517" y="1062003"/>
            <a:ext cx="3560110" cy="276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r="8028"/>
          <a:stretch>
            <a:fillRect/>
          </a:stretch>
        </p:blipFill>
        <p:spPr bwMode="auto">
          <a:xfrm>
            <a:off x="205452" y="4027354"/>
            <a:ext cx="3941102" cy="249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r="9277"/>
          <a:stretch>
            <a:fillRect/>
          </a:stretch>
        </p:blipFill>
        <p:spPr bwMode="auto">
          <a:xfrm>
            <a:off x="4551296" y="4035052"/>
            <a:ext cx="3466885" cy="245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9" r="7678"/>
          <a:stretch>
            <a:fillRect/>
          </a:stretch>
        </p:blipFill>
        <p:spPr bwMode="auto">
          <a:xfrm>
            <a:off x="8279517" y="3916174"/>
            <a:ext cx="3560110" cy="260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76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0.00018 0.0157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4.72222E-6 -0.0472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拆装图解</a:t>
            </a: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——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主板</a:t>
            </a:r>
            <a:endParaRPr lang="zh-CN" altLang="en-US" dirty="0"/>
          </a:p>
        </p:txBody>
      </p:sp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8" r="9637"/>
          <a:stretch>
            <a:fillRect/>
          </a:stretch>
        </p:blipFill>
        <p:spPr bwMode="auto">
          <a:xfrm>
            <a:off x="2486819" y="1285875"/>
            <a:ext cx="5929313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486943" y="1500187"/>
            <a:ext cx="433388" cy="433388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701632" y="4000501"/>
            <a:ext cx="433387" cy="433387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558632" y="4000501"/>
            <a:ext cx="433387" cy="433387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558632" y="5072062"/>
            <a:ext cx="433387" cy="433388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124993" y="4714876"/>
            <a:ext cx="433388" cy="433387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129757" y="4000501"/>
            <a:ext cx="433387" cy="433387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701632" y="1500187"/>
            <a:ext cx="433387" cy="433388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558632" y="1500187"/>
            <a:ext cx="433387" cy="433388"/>
          </a:xfrm>
          <a:prstGeom prst="ellipse">
            <a:avLst/>
          </a:prstGeom>
          <a:noFill/>
          <a:ln w="25400" algn="ctr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7000"/>
              </a:lnSpc>
            </a:pPr>
            <a:endParaRPr kumimoji="0" lang="zh-CN" altLang="zh-CN" sz="3800" b="1">
              <a:solidFill>
                <a:srgbClr val="FF6A00"/>
              </a:solidFill>
              <a:latin typeface="Verdana" panose="020B060403050404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AEDC49-BDD7-4A56-9257-5214F2CD9B78}"/>
              </a:ext>
            </a:extLst>
          </p:cNvPr>
          <p:cNvSpPr txBox="1"/>
          <p:nvPr/>
        </p:nvSpPr>
        <p:spPr>
          <a:xfrm>
            <a:off x="4171950" y="6269981"/>
            <a:ext cx="6126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整个拆机过程完成。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66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6EBF5A9-C996-453F-A987-79107AEABFC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组装电脑时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应按照下述的步骤有条不紊地进行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安装主板；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对应螺丝扣放好主板，拧上螺丝。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放好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，盖好金属框，下摁金属棒固定。</a:t>
            </a:r>
            <a:endParaRPr lang="en-US" altLang="zh-CN" sz="4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3.CPU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风扇安装；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对应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螺丝口，放好风扇，交叉顺序拧上螺丝，接上连线。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开关安装；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放好开关，接上连线。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电源安装；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固定电源，拧上螺丝，接上连线。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前置音频和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USB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固定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USB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与音频，拧上螺丝，接上连线。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F29F563-5205-4560-9B33-7D865E19A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常见台式机组装步骤</a:t>
            </a:r>
            <a:r>
              <a:rPr lang="en-US" altLang="zh-CN" b="1" dirty="0">
                <a:latin typeface="Arial" pitchFamily="34" charset="0"/>
                <a:ea typeface="+mn-ea"/>
              </a:rPr>
              <a:t>: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A3B7B7E-5ED5-48C5-853E-6781DE66D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1397" y="2208212"/>
            <a:ext cx="3938270" cy="28530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619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575DDA3-363A-4CC6-9362-91FE235E4E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483" y="853038"/>
            <a:ext cx="11723382" cy="5039399"/>
          </a:xfrm>
        </p:spPr>
        <p:txBody>
          <a:bodyPr/>
          <a:lstStyle/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读卡器安装；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固定读卡器，拧上螺丝，接上连线。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8.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机箱风扇安装；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安装机箱风扇并接上连线。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9.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光驱安装；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安装后方金属片，推入光驱，卡好侧面光驱置扭，接上连线。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前面板安装；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合上侧翻盖，拧上螺丝。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11.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内存和显卡的安装；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固定好槽内内存条。放回显卡，卡好金属片，拧上螺丝，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安装挡板，拉回金属拨片卡扭。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硬盘安装；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安装硬盘，接上连接线。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13.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机箱安装；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固定好机箱板，拧上螺丝</a:t>
            </a:r>
          </a:p>
          <a:p>
            <a:pPr indent="266700" algn="just"/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整理线缆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BE0165E-CA0B-425F-8B50-2513317D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常见台式机组装步骤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1EC00CC-1AA8-42AC-A39F-9F9B84956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853038"/>
            <a:ext cx="3833495" cy="2415540"/>
          </a:xfrm>
          <a:prstGeom prst="rect">
            <a:avLst/>
          </a:prstGeom>
        </p:spPr>
      </p:pic>
      <p:pic>
        <p:nvPicPr>
          <p:cNvPr id="11" name="Picture 20">
            <a:extLst>
              <a:ext uri="{FF2B5EF4-FFF2-40B4-BE49-F238E27FC236}">
                <a16:creationId xmlns:a16="http://schemas.microsoft.com/office/drawing/2014/main" id="{DBFDE154-D2FA-45B8-A1A0-824505ED8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1782" y="4012434"/>
            <a:ext cx="2423160" cy="2477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523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776F05D-A483-49FE-9B6F-2FDEE4A7AF5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给机器加电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若显示器能够正常显示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表明初装已经正确。</a:t>
            </a: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更新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BIO/FW/SN/MARKER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、这里建议用联想金钥匙。</a:t>
            </a:r>
          </a:p>
          <a:p>
            <a:pPr indent="0"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）首先准备好联想金钥匙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盘（如图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2-42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模式下启动。</a:t>
            </a:r>
          </a:p>
          <a:p>
            <a:pPr marL="0" indent="0"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）在知识库下载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文件。</a:t>
            </a:r>
          </a:p>
          <a:p>
            <a:pPr marL="0" indent="0"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）需要主板刷新的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数据文件包（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*.ROM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文件、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*.</a:t>
            </a:r>
            <a:r>
              <a:rPr lang="en-US" altLang="zh-CN" sz="18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fd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文件、或者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*.bin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文件或者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*.cap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文件）。</a:t>
            </a:r>
          </a:p>
          <a:p>
            <a:pPr marL="0" indent="0"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）复制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数据文件包至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盘。</a:t>
            </a:r>
          </a:p>
          <a:p>
            <a:pPr marL="0" indent="0"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）插入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盘，然后开机，选择在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盘启动。</a:t>
            </a:r>
          </a:p>
          <a:p>
            <a:pPr marL="0" indent="0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进入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模式，如下图所示，运行：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BIOS.bat,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BIOS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刷新成功后，系统将自动重启。</a:t>
            </a:r>
          </a:p>
          <a:p>
            <a:pPr marL="0" indent="0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）如果在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Windows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下刷新，运行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winflash64.bat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即可，刷新完毕后，系统自动重启。</a:t>
            </a:r>
          </a:p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全面验机后清洁机器。在拆装过程中，为了体现职业素养和服务精神，要能简单解释硬件或故障原因、电脑养护小常识。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A9EED83-EDA3-4FC4-B003-BCF8ED252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拆装后</a:t>
            </a:r>
          </a:p>
        </p:txBody>
      </p:sp>
    </p:spTree>
    <p:extLst>
      <p:ext uri="{BB962C8B-B14F-4D97-AF65-F5344CB8AC3E}">
        <p14:creationId xmlns:p14="http://schemas.microsoft.com/office/powerpoint/2010/main" val="29744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【任务描述】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A3DB7-B369-3AA7-1C35-49F91D802523}"/>
              </a:ext>
            </a:extLst>
          </p:cNvPr>
          <p:cNvSpPr txBox="1"/>
          <p:nvPr/>
        </p:nvSpPr>
        <p:spPr>
          <a:xfrm>
            <a:off x="663176" y="1515897"/>
            <a:ext cx="1057371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式电脑具有散热好、扩展性强、保护性好、明确性高、耐用、价格实惠等优势，近年来一直是工作电脑和商务电脑的首选机型。台式机具有独立相分离的结构性质，主机拆装较易，在报废准备、升级新硬件、清理灰尘，又或是想了解计算机硬件的工作原理时，需要知道如何拆卸并重新组装。《中等职业学校计算机及应用专业教学指导方案》和《全国计算机高新技术考试大纲》中，明确要求职业学校学生能熟练拆装微型计算机，完成常用设备硬件的安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0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C52A22A-31D7-4086-B811-8301BB027D6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4000" b="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基本拆装规范及验机考核</a:t>
            </a:r>
            <a:endParaRPr lang="en-US" altLang="zh-CN" sz="4000" b="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zh-CN" sz="4000" b="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4000" b="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关键操作要领考核</a:t>
            </a:r>
            <a:endParaRPr lang="zh-CN" altLang="zh-CN" sz="4000" b="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5363181-0E95-4659-BFF2-D562C1121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304800"/>
            <a:r>
              <a:rPr lang="en-US" altLang="zh-CN" sz="3200" b="1" kern="100" dirty="0"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rPr>
              <a:t>2.5</a:t>
            </a:r>
            <a:r>
              <a:rPr lang="zh-CN" altLang="zh-CN" sz="3200" b="1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台式机拆装技术规范及注意事项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76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直通职场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</a:rPr>
              <a:t>职场情境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客户购买新笔记本电脑，对于三包政策的期限规定不太明白。为了解除他的后顾之忧，请你简要解释一下。</a:t>
            </a:r>
            <a:endParaRPr lang="en-US" altLang="zh-CN" sz="2000" b="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情景解析</a:t>
            </a:r>
            <a:endParaRPr lang="zh-CN" altLang="zh-CN" sz="2400" dirty="0">
              <a:solidFill>
                <a:schemeClr val="tx1"/>
              </a:solidFill>
            </a:endParaRPr>
          </a:p>
          <a:p>
            <a:pPr indent="0" algn="just"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为了保护消费者合法权益，明确微型计算机商品销售者、修理者和生产者的修理、更换、退货（以下简称三包）责任和义务，根据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中华人民共和国产品质量法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中华人民共和国消费者权益保护法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等法律的有关规定制定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微型计算机商品修理更换退货责任规定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indent="0" algn="just">
              <a:buNone/>
            </a:pP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    本规定适用于在中华人民共和国境内销售的列入本规定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实施三包的微型计算机商品目录</a:t>
            </a:r>
            <a:r>
              <a:rPr lang="en-US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的微型计算机主机、外部设备、选购件及软件（以下简称微型计算机商品）。</a:t>
            </a:r>
          </a:p>
          <a:p>
            <a:pPr indent="0" algn="just">
              <a:buNone/>
            </a:pPr>
            <a:r>
              <a:rPr lang="zh-CN" altLang="en-US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微型计算机商品实行谁销售谁负责三包的原则。销售者与生产者、销售者与供货者、销售者与修理者之间订立的合同，不得免除本规定的三包责任和义务。</a:t>
            </a:r>
          </a:p>
          <a:p>
            <a:pPr lvl="1"/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12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直通职场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177469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知识解读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0" algn="just">
              <a:buNone/>
            </a:pP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实行三包法以后，按照国家的规定，微型计算机商品的“三包”有效期分为整机“三包”有效期、主要部件“三包”有效期。</a:t>
            </a:r>
          </a:p>
          <a:p>
            <a:pPr indent="0" algn="just">
              <a:buNone/>
            </a:pP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2.PC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整机的保修期限是 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年；主要部件 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2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年 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主要部件包括 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CPU 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，主板，内存，显卡，硬盘，电源；软件及随机软件（含赠送软件）“三包”有效期为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个月，预装软件“三包”有效期为</a:t>
            </a: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年。</a:t>
            </a:r>
          </a:p>
          <a:p>
            <a:pPr indent="0" algn="just">
              <a:buNone/>
            </a:pPr>
            <a:r>
              <a:rPr lang="en-US" altLang="zh-CN" b="0" dirty="0">
                <a:latin typeface="宋体" panose="02010600030101010101" pitchFamily="2" charset="-122"/>
                <a:ea typeface="宋体" panose="02010600030101010101" pitchFamily="2" charset="-122"/>
              </a:rPr>
              <a:t>3.“</a:t>
            </a: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三包”有效期自开具发货票之日起计算，扣除因修理占用、无零配件待修延误的时间。“三包”有效期最后一天为法定休假日的，以休假日的次日为“三包”有效期的最后一天。    </a:t>
            </a:r>
            <a:endParaRPr lang="en-US" altLang="zh-CN" sz="3600" b="0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51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知识拓展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177469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</a:rPr>
              <a:t>台式机怎么安装拓展显示屏？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indent="0" algn="just">
              <a:buNone/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台式扩展显示屏其实就是电脑连接两个显示器，但是电脑要支持双输出才行，也就是有一个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VGA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接口和一个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HDMI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接口（也可以是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DVI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接口）：</a:t>
            </a:r>
          </a:p>
          <a:p>
            <a:pPr indent="0" algn="just">
              <a:buNone/>
            </a:pP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将电脑的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VGA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接口和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HDMI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接口（也可以是</a:t>
            </a: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DVI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接口）各连接一个显示器，连接好后将两个显示器电源开关打开。</a:t>
            </a:r>
          </a:p>
          <a:p>
            <a:pPr indent="0" algn="just">
              <a:buNone/>
            </a:pP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连接好后，电脑开机进入系统，然后右键点击桌面，进入屏幕分辨率界面，在多屏显示下拉菜单中选择“扩展这些显示”然后点击确定就可以了。</a:t>
            </a:r>
          </a:p>
          <a:p>
            <a:pPr indent="0" algn="just">
              <a:buNone/>
            </a:pPr>
            <a:r>
              <a:rPr lang="en-GB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b="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点击确定后，就设置好扩展显示屏了，这样两个屏幕就能分别显示内容了。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705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959242" y="2699766"/>
            <a:ext cx="8723376" cy="1101344"/>
          </a:xfrm>
        </p:spPr>
        <p:txBody>
          <a:bodyPr/>
          <a:lstStyle/>
          <a:p>
            <a:pPr algn="ctr"/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笔记本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拆装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618" y="3396009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1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【任务描述】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A3DB7-B369-3AA7-1C35-49F91D802523}"/>
              </a:ext>
            </a:extLst>
          </p:cNvPr>
          <p:cNvSpPr txBox="1"/>
          <p:nvPr/>
        </p:nvSpPr>
        <p:spPr>
          <a:xfrm>
            <a:off x="663176" y="1515897"/>
            <a:ext cx="1057371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记本具有功耗低、小巧便捷、随时联网、噪音与发热低、水货假货少等优点，随着技术的进步体积越来越小，重量越来越轻，功能越来越强，目标功能越来越明确，越发成为人们工作学习生活的首选个人电脑。在各大品牌售后服务中心中，笔记本的维修业务占据较大比重，因此笔记本的拆装是中职学生必须掌握的职业技能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中等职业学校计算机及应用专业教学指导方案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全国计算机高新技术考试大纲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中，明确要求职业学校学生能熟练拆装微型计算机，完成常用设备硬件的安装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88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任务目标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素质目标：</a:t>
            </a:r>
          </a:p>
          <a:p>
            <a:pPr indent="0" algn="just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具有爱岗敬业、乐观奉献、开放合作的职业素养；</a:t>
            </a:r>
          </a:p>
          <a:p>
            <a:pPr indent="0" algn="just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养成良好的作业意识和规范化操作的职业习惯。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知识目标： </a:t>
            </a:r>
          </a:p>
          <a:p>
            <a:pPr indent="0" algn="just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掌握笔记本基本硬件构成；</a:t>
            </a:r>
          </a:p>
          <a:p>
            <a:pPr indent="0" algn="just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掌握笔记本拆装步骤。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能力目标： 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能够规范作业拆装笔记本。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644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sz="2800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800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800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任务重难点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重点：</a:t>
            </a:r>
          </a:p>
          <a:p>
            <a:pPr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掌握笔记本基本硬件构成；</a:t>
            </a:r>
          </a:p>
          <a:p>
            <a:pPr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掌握笔记本拆装步骤。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规范作业拆装不同机型的笔记本。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2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任务内容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小信是一名笔记本维修工程师，他接到前台送检的一台笔记本，帮助小信熟悉笔记本基本拆装步骤，并完成规范拆装，并由旁观的质检小组成员完成此次《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674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工具软件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实训物品清单：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标准拆装工具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台式拆装工具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标准防静电拆装工作环境。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U310/U410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笔记本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台。</a:t>
            </a:r>
          </a:p>
          <a:p>
            <a:pPr marL="0" indent="0" algn="just">
              <a:buNone/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评分表：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35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任务目标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素质目标：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具有爱岗敬业、乐观奉献、开放合作的职业素养；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养成规范化操作的职业习惯。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知识目标：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知道台式机基本硬件构成；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掌握台式机拆装步骤；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台式机拆装技术规范及注意事项。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能力目标： </a:t>
            </a:r>
          </a:p>
          <a:p>
            <a:pPr marL="0" indent="0">
              <a:buNone/>
            </a:pPr>
            <a:r>
              <a:rPr lang="en-US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kern="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能够规范作业拆装台式机。</a:t>
            </a:r>
            <a:endParaRPr lang="en-US" altLang="zh-CN" sz="4000" dirty="0">
              <a:solidFill>
                <a:schemeClr val="tx1"/>
              </a:solidFill>
            </a:endParaRPr>
          </a:p>
          <a:p>
            <a:pPr lvl="1"/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15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任务实施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分工分组：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组进行演练，组内每人轮流完成一次场景演练。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工程师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 负责完成规范拆装笔记本的任务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记录员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人：对照评分表对工程师拆装过程进行记录，并提交结果</a:t>
            </a:r>
          </a:p>
          <a:p>
            <a:pPr marL="266700"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摄像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人：负责全程记录演练过程</a:t>
            </a:r>
          </a:p>
          <a:p>
            <a:pPr marL="266700"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按照笔记本拆装技术规范进行交互演练，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分钟内完成，提交《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2-5)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每组提供笔记本一台、拆装工具。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学生观看视频，对照评分表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规范拆装过程，填写表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2-6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66700" indent="0" algn="just">
              <a:buNone/>
            </a:pP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01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247999" y="3012587"/>
            <a:ext cx="10338411" cy="1101344"/>
          </a:xfrm>
        </p:spPr>
        <p:txBody>
          <a:bodyPr/>
          <a:lstStyle/>
          <a:p>
            <a:pPr algn="ctr"/>
            <a:r>
              <a:rPr lang="zh-CN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笔记本</a:t>
            </a:r>
            <a:r>
              <a:rPr lang="zh-CN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拆装</a:t>
            </a: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（知识链接）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525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41C3666-516D-429F-8274-E64913AA9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kern="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2.6</a:t>
            </a:r>
            <a:r>
              <a:rPr lang="zh-CN" altLang="zh-CN" sz="3600" b="1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笔记本硬件结构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A0FBFC-5408-4A3A-83E0-92FE7841275C}"/>
              </a:ext>
            </a:extLst>
          </p:cNvPr>
          <p:cNvSpPr txBox="1"/>
          <p:nvPr/>
        </p:nvSpPr>
        <p:spPr>
          <a:xfrm>
            <a:off x="340043" y="1277928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algn="just"/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机壳（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ACD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面）屏幕（</a:t>
            </a:r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面）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771E777-08AE-4190-B2C4-7BEFEABC8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076" y="1856902"/>
            <a:ext cx="6985953" cy="449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2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41C3666-516D-429F-8274-E64913AA9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kern="100" dirty="0">
                <a:effectLst/>
                <a:latin typeface="微软雅黑" panose="020B0503020204020204" pitchFamily="34" charset="-122"/>
                <a:cs typeface="微软雅黑" panose="020B0503020204020204" pitchFamily="34" charset="-122"/>
              </a:rPr>
              <a:t>2.6</a:t>
            </a:r>
            <a:r>
              <a:rPr lang="zh-CN" altLang="zh-CN" sz="3600" b="1" kern="100" dirty="0">
                <a:effectLst/>
                <a:ea typeface="微软雅黑" panose="020B0503020204020204" pitchFamily="34" charset="-122"/>
                <a:cs typeface="微软雅黑" panose="020B0503020204020204" pitchFamily="34" charset="-122"/>
              </a:rPr>
              <a:t>笔记本硬件结构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A0FBFC-5408-4A3A-83E0-92FE7841275C}"/>
              </a:ext>
            </a:extLst>
          </p:cNvPr>
          <p:cNvSpPr txBox="1"/>
          <p:nvPr/>
        </p:nvSpPr>
        <p:spPr>
          <a:xfrm>
            <a:off x="340043" y="1277928"/>
            <a:ext cx="60979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algn="just"/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硬盘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显卡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光驱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电源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USB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读卡器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开关</a:t>
            </a:r>
            <a:endParaRPr lang="en-US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CPU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风扇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en-US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CPU </a:t>
            </a:r>
          </a:p>
          <a:p>
            <a:pPr marL="266700" algn="just"/>
            <a:r>
              <a:rPr lang="zh-CN" altLang="en-US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主板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8C27BA7-577F-4C3E-B05E-1C6D468A9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447" y="3883611"/>
            <a:ext cx="3917577" cy="25582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7C750A3-2E22-4E6A-937E-3281283DE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681" y="3890469"/>
            <a:ext cx="3504072" cy="21461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59FC1B1-73E3-4B25-8FAE-7DAA70289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0681" y="1358991"/>
            <a:ext cx="3561473" cy="214612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748BCE7-CF7A-4B0C-B6BC-784BC0043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0" y="1317540"/>
            <a:ext cx="404622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60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55445" y="3114324"/>
            <a:ext cx="5292616" cy="18220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笔记本机型拆装</a:t>
            </a: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"/>
            </a:pPr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U310/U410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"/>
            </a:pPr>
            <a:endParaRPr lang="en-US" altLang="zh-CN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lvl="1" defTabSz="912813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defTabSz="912813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defTabSz="912813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55445" y="1936116"/>
            <a:ext cx="11905100" cy="597132"/>
          </a:xfrm>
        </p:spPr>
        <p:txBody>
          <a:bodyPr/>
          <a:lstStyle/>
          <a:p>
            <a:pPr marL="0" marR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18987" algn="l"/>
              </a:tabLst>
              <a:defRPr/>
            </a:pPr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</a:rPr>
              <a:t>U310/U410</a:t>
            </a:r>
            <a:endParaRPr lang="zh-CN" altLang="zh-CN" dirty="0">
              <a:effectLst/>
            </a:endParaRPr>
          </a:p>
        </p:txBody>
      </p:sp>
      <p:sp>
        <p:nvSpPr>
          <p:cNvPr id="5" name="标题 2">
            <a:extLst>
              <a:ext uri="{FF2B5EF4-FFF2-40B4-BE49-F238E27FC236}">
                <a16:creationId xmlns:a16="http://schemas.microsoft.com/office/drawing/2014/main" id="{7A603405-7F2F-4050-ADFC-3BA17CEF4CA4}"/>
              </a:ext>
            </a:extLst>
          </p:cNvPr>
          <p:cNvSpPr txBox="1">
            <a:spLocks/>
          </p:cNvSpPr>
          <p:nvPr/>
        </p:nvSpPr>
        <p:spPr bwMode="gray">
          <a:xfrm>
            <a:off x="396680" y="244476"/>
            <a:ext cx="11905100" cy="597132"/>
          </a:xfrm>
          <a:prstGeom prst="rect">
            <a:avLst/>
          </a:prstGeom>
        </p:spPr>
        <p:txBody>
          <a:bodyPr wrap="square" lIns="121899" tIns="60949" rIns="121899" bIns="60949" anchor="ctr" anchorCtr="0"/>
          <a:lstStyle>
            <a:lvl1pPr marL="0" indent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1218987" algn="l"/>
              </a:tabLst>
              <a:defRPr lang="en-US" sz="3200" b="0" kern="1200" cap="none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en-US" altLang="zh-CN" b="1" kern="100" dirty="0">
                <a:cs typeface="微软雅黑" panose="020B0503020204020204" pitchFamily="34" charset="-122"/>
              </a:rPr>
              <a:t>2.7 </a:t>
            </a:r>
            <a:r>
              <a:rPr lang="zh-CN" altLang="en-US" b="1" kern="100" dirty="0">
                <a:cs typeface="微软雅黑" panose="020B0503020204020204" pitchFamily="34" charset="-122"/>
              </a:rPr>
              <a:t>笔记本拆装步骤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18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拆卸主机底壳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30" y="1840032"/>
            <a:ext cx="5263936" cy="322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779870" y="5269519"/>
            <a:ext cx="4882817" cy="4086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翻转电脑至背面，拿下四个橡胶脚垫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026" y="1840032"/>
            <a:ext cx="4789534" cy="322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8"/>
          <p:cNvSpPr txBox="1"/>
          <p:nvPr/>
        </p:nvSpPr>
        <p:spPr>
          <a:xfrm>
            <a:off x="6549025" y="5116287"/>
            <a:ext cx="4789535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卸下脚垫下的</a:t>
            </a:r>
            <a:r>
              <a:rPr lang="en-US" altLang="zh-CN" sz="1800" dirty="0">
                <a:solidFill>
                  <a:srgbClr val="000000"/>
                </a:solidFill>
              </a:rPr>
              <a:t>4</a:t>
            </a:r>
            <a:r>
              <a:rPr lang="zh-CN" altLang="en-US" sz="1800" dirty="0">
                <a:solidFill>
                  <a:srgbClr val="000000"/>
                </a:solidFill>
              </a:rPr>
              <a:t>颗螺丝，然后按图示顺序拆卸下主机底壳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62654" y="1622317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23249" y="1622317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2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2">
            <a:extLst>
              <a:ext uri="{FF2B5EF4-FFF2-40B4-BE49-F238E27FC236}">
                <a16:creationId xmlns:a16="http://schemas.microsoft.com/office/drawing/2014/main" id="{B8C32BE3-BF98-4A88-B864-803409C27536}"/>
              </a:ext>
            </a:extLst>
          </p:cNvPr>
          <p:cNvSpPr txBox="1"/>
          <p:nvPr/>
        </p:nvSpPr>
        <p:spPr>
          <a:xfrm>
            <a:off x="2663644" y="4459352"/>
            <a:ext cx="6148886" cy="4086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翻转主机并拆下键盘，</a:t>
            </a:r>
            <a:r>
              <a:rPr lang="zh-CN" altLang="zh-CN" sz="1800" dirty="0">
                <a:solidFill>
                  <a:srgbClr val="000000"/>
                </a:solidFill>
              </a:rPr>
              <a:t>注意断开与主板的连线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AE2C4297-A43E-4B5F-94C8-7309BAE11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549" y="2057746"/>
            <a:ext cx="465772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标题 2">
            <a:extLst>
              <a:ext uri="{FF2B5EF4-FFF2-40B4-BE49-F238E27FC236}">
                <a16:creationId xmlns:a16="http://schemas.microsoft.com/office/drawing/2014/main" id="{1F93ABB3-2F9A-4EF7-B3DC-33D3AF6F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C298A847-F38A-49E7-982F-4B974E451C93}"/>
              </a:ext>
            </a:extLst>
          </p:cNvPr>
          <p:cNvSpPr txBox="1"/>
          <p:nvPr/>
        </p:nvSpPr>
        <p:spPr>
          <a:xfrm>
            <a:off x="283724" y="904354"/>
            <a:ext cx="66373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拆卸</a:t>
            </a:r>
            <a:r>
              <a:rPr lang="zh-CN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键盘、理线</a:t>
            </a:r>
          </a:p>
          <a:p>
            <a:endParaRPr lang="zh-CN" altLang="en-US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E05970B-79CB-4EB7-99B9-7E80F23C2D72}"/>
              </a:ext>
            </a:extLst>
          </p:cNvPr>
          <p:cNvSpPr/>
          <p:nvPr/>
        </p:nvSpPr>
        <p:spPr>
          <a:xfrm>
            <a:off x="3276616" y="1763857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9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4093" y="932608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理线、拆卸分离</a:t>
            </a:r>
            <a:endParaRPr lang="zh-CN" altLang="en-US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7" y="2042837"/>
            <a:ext cx="5686425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573" y="2099987"/>
            <a:ext cx="5142502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8"/>
          <p:cNvSpPr txBox="1"/>
          <p:nvPr/>
        </p:nvSpPr>
        <p:spPr>
          <a:xfrm>
            <a:off x="779869" y="5064391"/>
            <a:ext cx="4882817" cy="10215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将露出的电池与主板接口从主板上拔出，按图示相反方向将缆线从槽中理出，拔出</a:t>
            </a:r>
            <a:r>
              <a:rPr lang="en-US" altLang="zh-CN" sz="1800" dirty="0">
                <a:solidFill>
                  <a:srgbClr val="000000"/>
                </a:solidFill>
              </a:rPr>
              <a:t>CCD</a:t>
            </a:r>
            <a:r>
              <a:rPr lang="zh-CN" altLang="en-US" sz="1800" dirty="0">
                <a:solidFill>
                  <a:srgbClr val="000000"/>
                </a:solidFill>
              </a:rPr>
              <a:t>接口、喇叭接口与排线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848415" y="5091095"/>
            <a:ext cx="4882817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拔下无线网卡天线，将天线按图示方向从槽中理出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43457" y="1772348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2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537" y="1350238"/>
            <a:ext cx="7992926" cy="416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5"/>
          <p:cNvSpPr txBox="1"/>
          <p:nvPr/>
        </p:nvSpPr>
        <p:spPr>
          <a:xfrm>
            <a:off x="3339431" y="5688549"/>
            <a:ext cx="5156351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将屏线从主板上拔下，然后理出天线剩余部分然后卸除固定屏轴的</a:t>
            </a:r>
            <a:r>
              <a:rPr lang="en-US" altLang="zh-CN" sz="1800" dirty="0">
                <a:solidFill>
                  <a:srgbClr val="000000"/>
                </a:solidFill>
              </a:rPr>
              <a:t>4</a:t>
            </a:r>
            <a:r>
              <a:rPr lang="zh-CN" altLang="en-US" sz="1800" dirty="0">
                <a:solidFill>
                  <a:srgbClr val="000000"/>
                </a:solidFill>
              </a:rPr>
              <a:t>颗螺丝，将主机与屏幕分离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52761" y="1132523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3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4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</a:rPr>
              <a:t>拆卸电池</a:t>
            </a:r>
            <a:endParaRPr lang="zh-CN" altLang="en-US" sz="3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52" y="1486163"/>
            <a:ext cx="6065225" cy="354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6941" y="5173464"/>
            <a:ext cx="5156351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卸除固定电池的</a:t>
            </a:r>
            <a:r>
              <a:rPr lang="en-US" altLang="zh-CN" sz="1800" dirty="0">
                <a:solidFill>
                  <a:srgbClr val="000000"/>
                </a:solidFill>
              </a:rPr>
              <a:t>4</a:t>
            </a:r>
            <a:r>
              <a:rPr lang="zh-CN" altLang="en-US" sz="1800" dirty="0">
                <a:solidFill>
                  <a:srgbClr val="000000"/>
                </a:solidFill>
              </a:rPr>
              <a:t>颗螺丝然后取下电池，注意图示中的</a:t>
            </a:r>
            <a:r>
              <a:rPr lang="en-US" altLang="zh-CN" sz="1800" dirty="0">
                <a:solidFill>
                  <a:srgbClr val="000000"/>
                </a:solidFill>
              </a:rPr>
              <a:t>2</a:t>
            </a:r>
            <a:r>
              <a:rPr lang="zh-CN" altLang="en-US" sz="1800" dirty="0">
                <a:solidFill>
                  <a:srgbClr val="000000"/>
                </a:solidFill>
              </a:rPr>
              <a:t>颗螺丝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270776" y="1304634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7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任务重难点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重点：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知道台式机基本硬件构成；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掌握台式机拆装步骤；</a:t>
            </a:r>
          </a:p>
          <a:p>
            <a:pPr indent="0" fontAlgn="ctr">
              <a:buNone/>
              <a:tabLst>
                <a:tab pos="304800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台式机拆装技术规范及注意事项。</a:t>
            </a: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</a:p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规范作业拆装不同机型的台式机。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37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拆卸硬盘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564" y="1703877"/>
            <a:ext cx="8302008" cy="3447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6941" y="5177075"/>
            <a:ext cx="5156351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将硬盘与主板连线拔下，然后卸除固定硬盘的</a:t>
            </a:r>
            <a:r>
              <a:rPr lang="en-US" altLang="zh-CN" sz="1800" dirty="0">
                <a:solidFill>
                  <a:srgbClr val="000000"/>
                </a:solidFill>
              </a:rPr>
              <a:t>4</a:t>
            </a:r>
            <a:r>
              <a:rPr lang="zh-CN" altLang="en-US" sz="1800" dirty="0">
                <a:solidFill>
                  <a:srgbClr val="000000"/>
                </a:solidFill>
              </a:rPr>
              <a:t>颗螺丝，取下硬盘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91788" y="1548475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6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8320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拆卸内存、无线网卡、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卡、散热模组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43" y="1921592"/>
            <a:ext cx="4056006" cy="302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793" y="1921592"/>
            <a:ext cx="44767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1"/>
          <p:cNvSpPr txBox="1"/>
          <p:nvPr/>
        </p:nvSpPr>
        <p:spPr>
          <a:xfrm>
            <a:off x="1373143" y="5297111"/>
            <a:ext cx="4056006" cy="4086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左右弹开卡钩然后拔出内存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6509165" y="5158612"/>
            <a:ext cx="405600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卸除图示螺丝，分别拆卸无线网卡、</a:t>
            </a:r>
            <a:r>
              <a:rPr lang="en-US" altLang="zh-CN" sz="1800" dirty="0">
                <a:solidFill>
                  <a:srgbClr val="000000"/>
                </a:solidFill>
              </a:rPr>
              <a:t>SSD</a:t>
            </a:r>
            <a:r>
              <a:rPr lang="zh-CN" altLang="en-US" sz="1800" dirty="0">
                <a:solidFill>
                  <a:srgbClr val="000000"/>
                </a:solidFill>
              </a:rPr>
              <a:t>卡、散热模块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7368" y="1792315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72213" y="1703877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2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93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5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拆卸</a:t>
            </a: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小板、电源小板</a:t>
            </a:r>
          </a:p>
        </p:txBody>
      </p:sp>
      <p:sp>
        <p:nvSpPr>
          <p:cNvPr id="5" name="TextBox 11"/>
          <p:cNvSpPr txBox="1"/>
          <p:nvPr/>
        </p:nvSpPr>
        <p:spPr>
          <a:xfrm>
            <a:off x="1373144" y="5034424"/>
            <a:ext cx="405600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卸除图示螺丝以卸除</a:t>
            </a:r>
            <a:r>
              <a:rPr lang="en-US" altLang="zh-CN" sz="1800" dirty="0">
                <a:solidFill>
                  <a:srgbClr val="000000"/>
                </a:solidFill>
              </a:rPr>
              <a:t>USB</a:t>
            </a:r>
            <a:r>
              <a:rPr lang="zh-CN" altLang="en-US" sz="1800" dirty="0">
                <a:solidFill>
                  <a:srgbClr val="000000"/>
                </a:solidFill>
              </a:rPr>
              <a:t>小板与电源小板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29" y="1921591"/>
            <a:ext cx="5692036" cy="2727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61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3" y="89094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拆卸主板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623" y="1638563"/>
            <a:ext cx="7866845" cy="4146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30869" y="5890146"/>
            <a:ext cx="5156351" cy="4086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卸除图示位置的</a:t>
            </a:r>
            <a:r>
              <a:rPr lang="en-US" altLang="zh-CN" sz="1800" dirty="0">
                <a:solidFill>
                  <a:srgbClr val="000000"/>
                </a:solidFill>
              </a:rPr>
              <a:t>5</a:t>
            </a:r>
            <a:r>
              <a:rPr lang="zh-CN" altLang="en-US" sz="1800" dirty="0">
                <a:solidFill>
                  <a:srgbClr val="000000"/>
                </a:solidFill>
              </a:rPr>
              <a:t>颗螺丝以取下主板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49847" y="1475679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3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拆卸屏幕模块、屏支架</a:t>
            </a:r>
          </a:p>
        </p:txBody>
      </p:sp>
      <p:sp>
        <p:nvSpPr>
          <p:cNvPr id="5" name="TextBox 11"/>
          <p:cNvSpPr txBox="1"/>
          <p:nvPr/>
        </p:nvSpPr>
        <p:spPr>
          <a:xfrm>
            <a:off x="1373144" y="5034424"/>
            <a:ext cx="405600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0000"/>
                </a:solidFill>
              </a:rPr>
              <a:t>按图示小心翘起屏框，拆卸固定液晶屏的</a:t>
            </a:r>
            <a:r>
              <a:rPr lang="en-US" altLang="zh-CN" sz="1800" dirty="0">
                <a:solidFill>
                  <a:srgbClr val="000000"/>
                </a:solidFill>
              </a:rPr>
              <a:t>4</a:t>
            </a:r>
            <a:r>
              <a:rPr lang="zh-CN" altLang="en-US" sz="1800" dirty="0">
                <a:solidFill>
                  <a:srgbClr val="000000"/>
                </a:solidFill>
              </a:rPr>
              <a:t>颗螺丝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6397989" y="5034424"/>
            <a:ext cx="4056006" cy="71508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卸下固定屏支架的</a:t>
            </a:r>
            <a:r>
              <a:rPr lang="en-US" altLang="zh-CN" sz="1800" dirty="0">
                <a:solidFill>
                  <a:srgbClr val="000000"/>
                </a:solidFill>
              </a:rPr>
              <a:t>10</a:t>
            </a:r>
            <a:r>
              <a:rPr lang="zh-CN" altLang="en-US" sz="1800" dirty="0">
                <a:solidFill>
                  <a:srgbClr val="000000"/>
                </a:solidFill>
              </a:rPr>
              <a:t>颗螺丝，然后将屏支架拿出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81" y="1921591"/>
            <a:ext cx="4699069" cy="257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555" y="1815862"/>
            <a:ext cx="4675217" cy="267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/>
          <p:cNvSpPr/>
          <p:nvPr/>
        </p:nvSpPr>
        <p:spPr>
          <a:xfrm>
            <a:off x="472535" y="1713935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89779" y="1703876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2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3724" y="904354"/>
            <a:ext cx="6637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拆卸摄像头</a:t>
            </a:r>
          </a:p>
        </p:txBody>
      </p:sp>
      <p:sp>
        <p:nvSpPr>
          <p:cNvPr id="5" name="TextBox 11"/>
          <p:cNvSpPr txBox="1"/>
          <p:nvPr/>
        </p:nvSpPr>
        <p:spPr>
          <a:xfrm>
            <a:off x="4338410" y="5448169"/>
            <a:ext cx="4056006" cy="10215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0000"/>
                </a:solidFill>
              </a:rPr>
              <a:t>卸下固定摄像头的螺丝然后取下摄像头，注意将线从槽中理出</a:t>
            </a:r>
            <a:r>
              <a:rPr lang="en-US" altLang="zh-CN" sz="1800" dirty="0">
                <a:solidFill>
                  <a:srgbClr val="000000"/>
                </a:solidFill>
              </a:rPr>
              <a:t>2</a:t>
            </a:r>
            <a:r>
              <a:rPr lang="zh-CN" altLang="en-US" sz="1800" dirty="0">
                <a:solidFill>
                  <a:srgbClr val="000000"/>
                </a:solidFill>
              </a:rPr>
              <a:t>。将屏线从图示位置拔出然后可将屏幕分离</a:t>
            </a:r>
            <a:endParaRPr lang="zh-CN" altLang="en-US" sz="18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133" y="1914235"/>
            <a:ext cx="6766561" cy="334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2657357" y="1727000"/>
            <a:ext cx="651552" cy="4354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prstClr val="white"/>
                </a:solidFill>
              </a:rPr>
              <a:t>1</a:t>
            </a:r>
            <a:endParaRPr lang="zh-CN" altLang="en-US" sz="1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5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 kern="1200" cap="none" spc="0" baseline="0" dirty="0">
                <a:effectLst/>
                <a:latin typeface="Arial" pitchFamily="34" charset="0"/>
                <a:ea typeface="+mn-ea"/>
                <a:cs typeface="Arial" pitchFamily="34" charset="0"/>
              </a:rPr>
              <a:t>U310/U410-</a:t>
            </a:r>
            <a:r>
              <a:rPr lang="zh-CN" altLang="zh-CN" sz="3200" b="1" kern="1200" cap="none" spc="0" baseline="0" dirty="0">
                <a:effectLst/>
                <a:latin typeface="Arial" pitchFamily="34" charset="0"/>
                <a:ea typeface="+mn-ea"/>
              </a:rPr>
              <a:t>拆装步骤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533" y="1301409"/>
            <a:ext cx="3276282" cy="250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216" y="3807823"/>
            <a:ext cx="3235599" cy="241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815" y="1301409"/>
            <a:ext cx="5343525" cy="492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56755" y="2723523"/>
            <a:ext cx="2011680" cy="295882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四个角螺丝大小不一样有对应编号按对应编号放入。注意：</a:t>
            </a:r>
            <a:r>
              <a: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U310D</a:t>
            </a:r>
            <a:r>
              <a:rPr lang="zh-CN" altLang="en-US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壳有四颗螺丝，而</a:t>
            </a:r>
            <a:r>
              <a:rPr lang="en-US" altLang="zh-CN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U410</a:t>
            </a:r>
            <a:r>
              <a:rPr lang="zh-CN" altLang="en-US" sz="18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只有三颗螺丝，其中一个胶垫下没有螺丝</a:t>
            </a:r>
          </a:p>
        </p:txBody>
      </p:sp>
    </p:spTree>
    <p:extLst>
      <p:ext uri="{BB962C8B-B14F-4D97-AF65-F5344CB8AC3E}">
        <p14:creationId xmlns:p14="http://schemas.microsoft.com/office/powerpoint/2010/main" val="127480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33F02F42-07FC-4AF0-ADF3-9E5E12848F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40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基本拆装规范及验机考核</a:t>
            </a:r>
            <a:endParaRPr lang="en-US" altLang="zh-CN" sz="4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sz="4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40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关键操作要领考核</a:t>
            </a:r>
            <a:endParaRPr lang="zh-CN" altLang="zh-CN" sz="4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2CE71EB-5D5F-4FA6-9DF1-139A0A44D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862" y="483577"/>
            <a:ext cx="11905100" cy="597132"/>
          </a:xfrm>
        </p:spPr>
        <p:txBody>
          <a:bodyPr/>
          <a:lstStyle/>
          <a:p>
            <a:pPr indent="2667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3200" kern="100" dirty="0"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rPr>
              <a:t>2.8</a:t>
            </a:r>
            <a:r>
              <a:rPr lang="zh-CN" altLang="zh-CN" sz="3200" kern="100" dirty="0"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笔记本拆装技术规范及注意事项</a:t>
            </a:r>
            <a:br>
              <a:rPr lang="zh-CN" altLang="zh-CN" sz="24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12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直通职场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/>
                </a:solidFill>
              </a:rPr>
              <a:t>职场情境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000" b="0" dirty="0">
                <a:latin typeface="宋体" panose="02010600030101010101" pitchFamily="2" charset="-122"/>
                <a:ea typeface="宋体" panose="02010600030101010101" pitchFamily="2" charset="-122"/>
              </a:rPr>
              <a:t>工程师小王作为职场新人，拆装笔记本时，操作不够规范，对操作前、操作过程中、操作完毕的工作要点不是很清楚。</a:t>
            </a:r>
            <a:endParaRPr lang="en-US" altLang="zh-CN" sz="20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情景解析</a:t>
            </a:r>
            <a:endParaRPr lang="zh-CN" altLang="zh-CN" sz="2400" dirty="0">
              <a:solidFill>
                <a:schemeClr val="tx1"/>
              </a:solidFill>
            </a:endParaRPr>
          </a:p>
          <a:p>
            <a:pPr indent="0" algn="just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6E6333D-E06A-4A0C-0341-9C32694C5546}"/>
              </a:ext>
            </a:extLst>
          </p:cNvPr>
          <p:cNvGraphicFramePr>
            <a:graphicFrameLocks noGrp="1"/>
          </p:cNvGraphicFramePr>
          <p:nvPr/>
        </p:nvGraphicFramePr>
        <p:xfrm>
          <a:off x="1922476" y="3493102"/>
          <a:ext cx="8762068" cy="31089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1034">
                  <a:extLst>
                    <a:ext uri="{9D8B030D-6E8A-4147-A177-3AD203B41FA5}">
                      <a16:colId xmlns:a16="http://schemas.microsoft.com/office/drawing/2014/main" val="1771964549"/>
                    </a:ext>
                  </a:extLst>
                </a:gridCol>
                <a:gridCol w="4381034">
                  <a:extLst>
                    <a:ext uri="{9D8B030D-6E8A-4147-A177-3AD203B41FA5}">
                      <a16:colId xmlns:a16="http://schemas.microsoft.com/office/drawing/2014/main" val="1062192873"/>
                    </a:ext>
                  </a:extLst>
                </a:gridCol>
              </a:tblGrid>
              <a:tr h="227006"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维修进程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关键步骤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274557"/>
                  </a:ext>
                </a:extLst>
              </a:tr>
              <a:tr h="227006">
                <a:tc rowSpan="5"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维修前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故障确认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4914098"/>
                  </a:ext>
                </a:extLst>
              </a:tr>
              <a:tr h="227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外观检查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4779"/>
                  </a:ext>
                </a:extLst>
              </a:tr>
              <a:tr h="227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工具准备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185876"/>
                  </a:ext>
                </a:extLst>
              </a:tr>
              <a:tr h="227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防静电措施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0477648"/>
                  </a:ext>
                </a:extLst>
              </a:tr>
              <a:tr h="227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拆装资料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9817885"/>
                  </a:ext>
                </a:extLst>
              </a:tr>
              <a:tr h="217136">
                <a:tc rowSpan="7"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维修中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防止带电操作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2399030"/>
                  </a:ext>
                </a:extLst>
              </a:tr>
              <a:tr h="217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effectLst/>
                        </a:rPr>
                        <a:t>拆装要点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5784878"/>
                  </a:ext>
                </a:extLst>
              </a:tr>
              <a:tr h="217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螺钉放置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0528550"/>
                  </a:ext>
                </a:extLst>
              </a:tr>
              <a:tr h="217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0">
                          <a:effectLst/>
                        </a:rPr>
                        <a:t>LDC</a:t>
                      </a:r>
                      <a:r>
                        <a:rPr lang="zh-CN" sz="1100" kern="0">
                          <a:effectLst/>
                        </a:rPr>
                        <a:t>拆装要点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553392"/>
                  </a:ext>
                </a:extLst>
              </a:tr>
              <a:tr h="217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部件摆放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346808"/>
                  </a:ext>
                </a:extLst>
              </a:tr>
              <a:tr h="2171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恢复电源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2280549"/>
                  </a:ext>
                </a:extLst>
              </a:tr>
              <a:tr h="2270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非损判定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748369"/>
                  </a:ext>
                </a:extLst>
              </a:tr>
              <a:tr h="217136">
                <a:tc>
                  <a:txBody>
                    <a:bodyPr/>
                    <a:lstStyle/>
                    <a:p>
                      <a:pPr algn="ctr"/>
                      <a:r>
                        <a:rPr lang="zh-CN" sz="1100" kern="0">
                          <a:effectLst/>
                        </a:rPr>
                        <a:t>维修完毕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kern="0" dirty="0">
                          <a:effectLst/>
                        </a:rPr>
                        <a:t>验机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3469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3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244510" y="775574"/>
            <a:ext cx="11723382" cy="5435056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知识拓展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177469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笔记本底盖拆解技巧</a:t>
            </a:r>
            <a:r>
              <a:rPr lang="zh-CN" altLang="zh-CN" sz="2400" dirty="0">
                <a:solidFill>
                  <a:schemeClr val="tx1"/>
                </a:solidFill>
              </a:rPr>
              <a:t>？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2" name="表格 4">
            <a:extLst>
              <a:ext uri="{FF2B5EF4-FFF2-40B4-BE49-F238E27FC236}">
                <a16:creationId xmlns:a16="http://schemas.microsoft.com/office/drawing/2014/main" id="{62BC05ED-EFCC-9DBC-D68E-D49FAD90C428}"/>
              </a:ext>
            </a:extLst>
          </p:cNvPr>
          <p:cNvGraphicFramePr>
            <a:graphicFrameLocks noGrp="1"/>
          </p:cNvGraphicFramePr>
          <p:nvPr/>
        </p:nvGraphicFramePr>
        <p:xfrm>
          <a:off x="2043259" y="2705582"/>
          <a:ext cx="8125884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5884">
                  <a:extLst>
                    <a:ext uri="{9D8B030D-6E8A-4147-A177-3AD203B41FA5}">
                      <a16:colId xmlns:a16="http://schemas.microsoft.com/office/drawing/2014/main" val="4195411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底盖拆卸类别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7052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直接用螺丝固定的盖板</a:t>
                      </a:r>
                      <a:endParaRPr lang="en-US" altLang="zh-C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824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采用免拆设计的盖板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696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采用隐藏式散热孔和一体化底盖设计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047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采用裸露式散热孔和一体化底盖设计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546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68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任务内容</a:t>
            </a:r>
            <a:endParaRPr lang="en-US" altLang="zh-CN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小信是一名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机维修工程师，他接到前台送检的一台台式机，帮助小信熟悉台式机基本拆装步骤，并完成规范拆装，并由旁观的质检小组成员完成此次《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fontAlgn="ctr">
              <a:buNone/>
              <a:tabLst>
                <a:tab pos="1240155" algn="l"/>
              </a:tabLst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20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076215" y="2716378"/>
            <a:ext cx="9716096" cy="1076256"/>
          </a:xfrm>
        </p:spPr>
        <p:txBody>
          <a:bodyPr/>
          <a:lstStyle/>
          <a:p>
            <a:pPr algn="ctr"/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设计装机方案</a:t>
            </a:r>
            <a:br>
              <a:rPr lang="zh-CN" altLang="zh-CN" sz="1759" kern="1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883" y="3396761"/>
            <a:ext cx="1191428" cy="11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377764" y="836016"/>
            <a:ext cx="11456338" cy="531125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【任务描述】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9A3DB7-B369-3AA7-1C35-49F91D802523}"/>
              </a:ext>
            </a:extLst>
          </p:cNvPr>
          <p:cNvSpPr txBox="1"/>
          <p:nvPr/>
        </p:nvSpPr>
        <p:spPr>
          <a:xfrm>
            <a:off x="786892" y="1559476"/>
            <a:ext cx="10332859" cy="2498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对于热爱升级电脑的人来说，有时候成品机并不能满足自己的要求，那就需要自己组装一台电脑。如何根据用户需求进行</a:t>
            </a:r>
            <a:r>
              <a:rPr lang="en-US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私人订制</a:t>
            </a:r>
            <a:r>
              <a:rPr lang="en-US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127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，遵循哪些原则，选购配件的注意事项有哪些？能用更合理、更优的方式组装计算机是计算机专业学生需要掌握的内容。</a:t>
            </a:r>
            <a:endParaRPr lang="zh-CN" altLang="en-US" sz="3127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31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377764" y="836016"/>
            <a:ext cx="11456338" cy="531125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81E6B94E-793B-1357-F9A7-20BFD4E33EF1}"/>
              </a:ext>
            </a:extLst>
          </p:cNvPr>
          <p:cNvSpPr txBox="1">
            <a:spLocks/>
          </p:cNvSpPr>
          <p:nvPr/>
        </p:nvSpPr>
        <p:spPr bwMode="gray">
          <a:xfrm>
            <a:off x="526693" y="984945"/>
            <a:ext cx="11284370" cy="531125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36" dirty="0">
                <a:solidFill>
                  <a:schemeClr val="tx1"/>
                </a:solidFill>
              </a:rPr>
              <a:t>任务目标</a:t>
            </a:r>
            <a:endParaRPr lang="en-US" altLang="zh-CN" sz="2736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11922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素质目标：</a:t>
            </a:r>
          </a:p>
          <a:p>
            <a:pPr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具有诚实守信、自我完善、服务大众的职业素养；</a:t>
            </a:r>
          </a:p>
          <a:p>
            <a:pPr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具有科技创新意识和追求卓越的职业信念。</a:t>
            </a:r>
          </a:p>
          <a:p>
            <a:pPr marL="0"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知识目标： </a:t>
            </a:r>
          </a:p>
          <a:p>
            <a:pPr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掌握组装电脑方案的总体原则；</a:t>
            </a:r>
          </a:p>
          <a:p>
            <a:pPr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知道</a:t>
            </a: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PC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机不同用途配置选择的相关注意事项；</a:t>
            </a:r>
          </a:p>
          <a:p>
            <a:pPr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了解常见硬件配置规格参数。</a:t>
            </a:r>
            <a:endParaRPr lang="en-US" altLang="zh-CN" sz="2736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ctr">
              <a:buNone/>
              <a:tabLst>
                <a:tab pos="1243379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能力目标： </a:t>
            </a:r>
          </a:p>
          <a:p>
            <a:pPr marL="0" indent="0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能够利用三方平台合理设计装机方案（京东自助装机）。</a:t>
            </a:r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endParaRPr lang="zh-CN" altLang="en-US" sz="2736" dirty="0"/>
          </a:p>
        </p:txBody>
      </p:sp>
    </p:spTree>
    <p:extLst>
      <p:ext uri="{BB962C8B-B14F-4D97-AF65-F5344CB8AC3E}">
        <p14:creationId xmlns:p14="http://schemas.microsoft.com/office/powerpoint/2010/main" val="35165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1"/>
          <p:cNvSpPr>
            <a:spLocks noGrp="1"/>
          </p:cNvSpPr>
          <p:nvPr>
            <p:ph sz="half" idx="1"/>
          </p:nvPr>
        </p:nvSpPr>
        <p:spPr>
          <a:xfrm>
            <a:off x="377764" y="836016"/>
            <a:ext cx="11456338" cy="531125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kumimoji="1" lang="zh-CN" altLang="en-US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1"/>
            <a:endParaRPr lang="en-US" altLang="zh-CN" sz="2736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736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736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736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endParaRPr lang="en-US" altLang="zh-CN" sz="2736" b="1" dirty="0">
              <a:solidFill>
                <a:srgbClr val="41404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526693" y="984945"/>
            <a:ext cx="11284370" cy="531125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36" dirty="0">
                <a:solidFill>
                  <a:schemeClr val="tx1"/>
                </a:solidFill>
              </a:rPr>
              <a:t>任务重难点</a:t>
            </a:r>
            <a:endParaRPr lang="en-US" altLang="zh-CN" sz="2736" dirty="0">
              <a:solidFill>
                <a:schemeClr val="tx1"/>
              </a:solidFill>
            </a:endParaRPr>
          </a:p>
          <a:p>
            <a:pPr marL="0" indent="0" fontAlgn="ctr">
              <a:buNone/>
              <a:tabLst>
                <a:tab pos="1211922" algn="l"/>
              </a:tabLst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重点：</a:t>
            </a:r>
          </a:p>
          <a:p>
            <a:pPr indent="0" algn="just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掌握组装电脑方案的总体原则；</a:t>
            </a:r>
          </a:p>
          <a:p>
            <a:pPr indent="0" algn="just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知道</a:t>
            </a: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PC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机不同用途配置选择的相关注意事项；</a:t>
            </a:r>
          </a:p>
          <a:p>
            <a:pPr indent="0" algn="just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了解常见硬件配置规格参数 。</a:t>
            </a:r>
          </a:p>
          <a:p>
            <a:pPr marL="0" indent="0" algn="just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</a:p>
          <a:p>
            <a:pPr marL="0" indent="0">
              <a:buNone/>
            </a:pPr>
            <a:r>
              <a:rPr lang="en-US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736" dirty="0">
                <a:latin typeface="宋体" panose="02010600030101010101" pitchFamily="2" charset="-122"/>
                <a:ea typeface="宋体" panose="02010600030101010101" pitchFamily="2" charset="-122"/>
              </a:rPr>
              <a:t>能够利用三方平台合理设计装机方案（京东自助装机）。</a:t>
            </a:r>
            <a:endParaRPr lang="en-US" altLang="zh-CN" sz="2736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859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526693" y="984945"/>
            <a:ext cx="11284370" cy="312418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36" dirty="0">
                <a:solidFill>
                  <a:schemeClr val="tx1"/>
                </a:solidFill>
              </a:rPr>
              <a:t>任务内容</a:t>
            </a:r>
            <a:endParaRPr lang="en-US" altLang="zh-CN" sz="1759" dirty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小信接待了一名顾客，他想咨询组装一台台式机。他要求组装机要耐用一些，能流畅运行大型网游，能解决日常办公，满足娱乐的需求，请针对此需求，提供装机方案。</a:t>
            </a:r>
            <a:endParaRPr lang="en-US" altLang="zh-CN" sz="3127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fontAlgn="ctr">
              <a:lnSpc>
                <a:spcPct val="150000"/>
              </a:lnSpc>
              <a:buNone/>
              <a:tabLst>
                <a:tab pos="1211922" algn="l"/>
              </a:tabLst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127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endParaRPr lang="zh-CN" altLang="en-US" sz="2736" dirty="0"/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030CC55E-D348-CD1A-32B3-E820D4AF2C8D}"/>
              </a:ext>
            </a:extLst>
          </p:cNvPr>
          <p:cNvSpPr txBox="1">
            <a:spLocks/>
          </p:cNvSpPr>
          <p:nvPr/>
        </p:nvSpPr>
        <p:spPr bwMode="gray">
          <a:xfrm>
            <a:off x="526693" y="4026346"/>
            <a:ext cx="11284370" cy="312418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736" dirty="0">
                <a:solidFill>
                  <a:schemeClr val="tx1"/>
                </a:solidFill>
              </a:rPr>
              <a:t>工具软件</a:t>
            </a:r>
            <a:endParaRPr lang="en-US" altLang="zh-CN" sz="1759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实训物品清单：</a:t>
            </a:r>
          </a:p>
          <a:p>
            <a:pPr marL="0"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、能联网的电脑一台；</a:t>
            </a:r>
          </a:p>
          <a:p>
            <a:pPr marL="0" indent="0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、打印机一台。</a:t>
            </a:r>
            <a:endParaRPr lang="en-US" altLang="zh-CN" sz="3127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pPr lvl="1"/>
            <a:endParaRPr lang="en-US" altLang="zh-CN" sz="2345" dirty="0"/>
          </a:p>
          <a:p>
            <a:endParaRPr lang="zh-CN" altLang="en-US" sz="2736" dirty="0"/>
          </a:p>
        </p:txBody>
      </p:sp>
    </p:spTree>
    <p:extLst>
      <p:ext uri="{BB962C8B-B14F-4D97-AF65-F5344CB8AC3E}">
        <p14:creationId xmlns:p14="http://schemas.microsoft.com/office/powerpoint/2010/main" val="37959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任务实施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526693" y="984945"/>
            <a:ext cx="11284370" cy="5311252"/>
          </a:xfrm>
          <a:prstGeom prst="rect">
            <a:avLst/>
          </a:prstGeom>
        </p:spPr>
        <p:txBody>
          <a:bodyPr lIns="119122" tIns="59561" rIns="119122" bIns="59561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分工分组：</a:t>
            </a:r>
          </a:p>
          <a:p>
            <a:pPr indent="0" algn="just">
              <a:buNone/>
            </a:pPr>
            <a:r>
              <a:rPr lang="en-US" altLang="zh-CN" sz="3127" kern="1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组进行演练，组内每人轮流完成一次场景演练。</a:t>
            </a:r>
          </a:p>
          <a:p>
            <a:pPr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工程师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 负责完成的任务</a:t>
            </a:r>
          </a:p>
          <a:p>
            <a:pPr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记录员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人：对照评分表对工程师拆装过程进行记录，并提交结果</a:t>
            </a:r>
          </a:p>
          <a:p>
            <a:pPr marL="267393"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人：负责根据自己的需求提出装机要求</a:t>
            </a:r>
          </a:p>
          <a:p>
            <a:pPr marL="267393"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摄像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人：负责全程记录演练过程</a:t>
            </a:r>
          </a:p>
          <a:p>
            <a:pPr marL="267393"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进行交互演练，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分钟内完成，提交装机方案（如下表</a:t>
            </a: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2-8</a:t>
            </a:r>
            <a:r>
              <a:rPr lang="zh-CN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  <a:p>
            <a:pPr indent="0" algn="just">
              <a:buNone/>
            </a:pPr>
            <a:r>
              <a:rPr lang="en-US" altLang="zh-CN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127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根据视频、记录和装机方案，进行组间互评。</a:t>
            </a:r>
            <a:endParaRPr lang="zh-CN" altLang="zh-CN" sz="3127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2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358395" y="3022073"/>
            <a:ext cx="10102915" cy="1076256"/>
          </a:xfrm>
        </p:spPr>
        <p:txBody>
          <a:bodyPr/>
          <a:lstStyle/>
          <a:p>
            <a:pPr algn="ctr"/>
            <a:r>
              <a:rPr lang="zh-CN" altLang="zh-CN" sz="4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工作任务</a:t>
            </a:r>
            <a:r>
              <a:rPr lang="en-US" altLang="zh-CN" sz="4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sz="4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设计装机方案（知识链接）</a:t>
            </a:r>
            <a:br>
              <a:rPr lang="zh-CN" altLang="zh-CN" sz="1759" kern="1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1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:a16="http://schemas.microsoft.com/office/drawing/2014/main" id="{2AE1F08B-1B61-49F4-8D76-D03093FDAD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8863" y="6382031"/>
            <a:ext cx="2419504" cy="371175"/>
          </a:xfrm>
        </p:spPr>
        <p:txBody>
          <a:bodyPr/>
          <a:lstStyle/>
          <a:p>
            <a:r>
              <a:rPr lang="en-US" sz="1203">
                <a:solidFill>
                  <a:srgbClr val="939598"/>
                </a:solidFill>
                <a:cs typeface="Arial" pitchFamily="34" charset="0"/>
              </a:rPr>
              <a:t>2015 Lenovo Internal. All rights reserved.</a:t>
            </a:r>
            <a:endParaRPr lang="en-US" sz="1203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FFFA5D-D14B-4122-922E-10ECC7654B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60915" y="1929632"/>
            <a:ext cx="4266294" cy="2341517"/>
          </a:xfrm>
        </p:spPr>
        <p:txBody>
          <a:bodyPr/>
          <a:lstStyle/>
          <a:p>
            <a:pPr algn="l"/>
            <a:r>
              <a:rPr lang="zh-CN" altLang="zh-CN" sz="3609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适用原则</a:t>
            </a:r>
          </a:p>
          <a:p>
            <a:pPr algn="l"/>
            <a:r>
              <a:rPr lang="zh-CN" altLang="zh-CN" sz="3609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够用原则</a:t>
            </a:r>
          </a:p>
          <a:p>
            <a:pPr algn="just"/>
            <a:r>
              <a:rPr lang="zh-CN" altLang="zh-CN" sz="3609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好用、耐用原则</a:t>
            </a:r>
          </a:p>
          <a:p>
            <a:r>
              <a:rPr lang="zh-CN" altLang="zh-CN" sz="3609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受用原则</a:t>
            </a:r>
            <a:endParaRPr lang="zh-CN" altLang="en-US" sz="4411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C33F445-0FC5-4F65-80EF-C229A947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</a:t>
            </a:r>
            <a:r>
              <a:rPr lang="zh-CN" altLang="en-US" dirty="0"/>
              <a:t>组装电脑方案的总体原则</a:t>
            </a:r>
          </a:p>
        </p:txBody>
      </p:sp>
    </p:spTree>
    <p:extLst>
      <p:ext uri="{BB962C8B-B14F-4D97-AF65-F5344CB8AC3E}">
        <p14:creationId xmlns:p14="http://schemas.microsoft.com/office/powerpoint/2010/main" val="238639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6707" y="274320"/>
            <a:ext cx="9069407" cy="521208"/>
          </a:xfrm>
        </p:spPr>
        <p:txBody>
          <a:bodyPr/>
          <a:lstStyle/>
          <a:p>
            <a:r>
              <a:rPr lang="zh-CN" altLang="en-US" sz="401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什么叫做</a:t>
            </a:r>
            <a:r>
              <a:rPr lang="en-US" altLang="zh-CN" sz="401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DIY</a:t>
            </a:r>
            <a:r>
              <a:rPr lang="zh-CN" altLang="en-US" sz="401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25" y="-806"/>
            <a:ext cx="11911177" cy="685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138820" y="4770126"/>
            <a:ext cx="11911181" cy="1413946"/>
          </a:xfrm>
          <a:prstGeom prst="rect">
            <a:avLst/>
          </a:prstGeom>
          <a:solidFill>
            <a:schemeClr val="accent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12" b="1" dirty="0">
                <a:latin typeface="微软雅黑" pitchFamily="34" charset="-122"/>
                <a:ea typeface="微软雅黑" pitchFamily="34" charset="-122"/>
              </a:rPr>
              <a:t>组装台式电脑要准备些什么</a:t>
            </a:r>
            <a:r>
              <a:rPr lang="en-US" altLang="zh-CN" sz="4812" b="1" dirty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4812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614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2124019" y="797604"/>
          <a:ext cx="7881351" cy="5293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F32C0421-2108-4FB2-9462-9A5DFDC1C151}"/>
              </a:ext>
            </a:extLst>
          </p:cNvPr>
          <p:cNvSpPr txBox="1"/>
          <p:nvPr/>
        </p:nvSpPr>
        <p:spPr>
          <a:xfrm>
            <a:off x="719594" y="257620"/>
            <a:ext cx="9951255" cy="58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8" b="1" kern="100" dirty="0">
                <a:latin typeface="微软雅黑" panose="020B0503020204020204" pitchFamily="34" charset="-122"/>
                <a:ea typeface="宋体" panose="02010600030101010101" pitchFamily="2" charset="-122"/>
                <a:cs typeface="微软雅黑" panose="020B0503020204020204" pitchFamily="34" charset="-122"/>
              </a:rPr>
              <a:t>2.10  PC</a:t>
            </a:r>
            <a:r>
              <a:rPr lang="zh-CN" altLang="zh-CN" sz="3208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机不同用途配置选择的相关注意事项</a:t>
            </a:r>
            <a:endParaRPr lang="zh-CN" altLang="zh-CN" sz="2406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88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任务清单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</a:rPr>
              <a:t>工具软件</a:t>
            </a:r>
            <a:endParaRPr lang="en-US" altLang="zh-CN" sz="18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实训物品清单：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标准拆装工具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台式拆装工具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标准防静电拆装工作环境。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联想金钥匙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不同品牌及型号的台式机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台。</a:t>
            </a:r>
          </a:p>
          <a:p>
            <a:pPr marL="0" indent="0" algn="just">
              <a:buNone/>
            </a:pP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评分表：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395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67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材料的准备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必要部件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15475" y="2120850"/>
            <a:ext cx="2210667" cy="534762"/>
            <a:chOff x="2973327" y="2295000"/>
            <a:chExt cx="2205038" cy="533400"/>
          </a:xfrm>
        </p:grpSpPr>
        <p:sp>
          <p:nvSpPr>
            <p:cNvPr id="37" name="Line 3"/>
            <p:cNvSpPr>
              <a:spLocks noChangeShapeType="1"/>
            </p:cNvSpPr>
            <p:nvPr/>
          </p:nvSpPr>
          <p:spPr bwMode="gray">
            <a:xfrm>
              <a:off x="4835465" y="2658538"/>
              <a:ext cx="342900" cy="10795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AutoShape 10"/>
            <p:cNvSpPr>
              <a:spLocks noChangeArrowheads="1"/>
            </p:cNvSpPr>
            <p:nvPr/>
          </p:nvSpPr>
          <p:spPr bwMode="gray">
            <a:xfrm>
              <a:off x="2973327" y="22950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gray">
            <a:xfrm>
              <a:off x="3125727" y="237120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主板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19525" y="2867533"/>
            <a:ext cx="2145413" cy="534762"/>
            <a:chOff x="2545937" y="3390900"/>
            <a:chExt cx="2139950" cy="533400"/>
          </a:xfrm>
        </p:grpSpPr>
        <p:sp>
          <p:nvSpPr>
            <p:cNvPr id="40" name="Line 6"/>
            <p:cNvSpPr>
              <a:spLocks noChangeShapeType="1"/>
            </p:cNvSpPr>
            <p:nvPr/>
          </p:nvSpPr>
          <p:spPr bwMode="gray">
            <a:xfrm rot="2103433" flipV="1">
              <a:off x="4436650" y="3581400"/>
              <a:ext cx="249237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AutoShape 17"/>
            <p:cNvSpPr>
              <a:spLocks noChangeArrowheads="1"/>
            </p:cNvSpPr>
            <p:nvPr/>
          </p:nvSpPr>
          <p:spPr bwMode="gray">
            <a:xfrm>
              <a:off x="2545937" y="33909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0" name="Rectangle 20"/>
            <p:cNvSpPr>
              <a:spLocks noChangeArrowheads="1"/>
            </p:cNvSpPr>
            <p:nvPr/>
          </p:nvSpPr>
          <p:spPr bwMode="gray">
            <a:xfrm>
              <a:off x="2774537" y="346710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en-US" altLang="zh-CN" sz="1805" b="1" kern="0" dirty="0">
                  <a:solidFill>
                    <a:srgbClr val="1C1C1C"/>
                  </a:solidFill>
                </a:rPr>
                <a:t>CPU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62583" y="4376827"/>
            <a:ext cx="2234540" cy="554833"/>
            <a:chOff x="2668527" y="4572000"/>
            <a:chExt cx="2228850" cy="533400"/>
          </a:xfrm>
        </p:grpSpPr>
        <p:sp>
          <p:nvSpPr>
            <p:cNvPr id="38" name="Line 4"/>
            <p:cNvSpPr>
              <a:spLocks noChangeShapeType="1"/>
            </p:cNvSpPr>
            <p:nvPr/>
          </p:nvSpPr>
          <p:spPr bwMode="gray">
            <a:xfrm flipV="1">
              <a:off x="4649727" y="4572000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AutoShape 18"/>
            <p:cNvSpPr>
              <a:spLocks noChangeArrowheads="1"/>
            </p:cNvSpPr>
            <p:nvPr/>
          </p:nvSpPr>
          <p:spPr bwMode="gray">
            <a:xfrm>
              <a:off x="2668527" y="45720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1" name="Rectangle 21"/>
            <p:cNvSpPr>
              <a:spLocks noChangeArrowheads="1"/>
            </p:cNvSpPr>
            <p:nvPr/>
          </p:nvSpPr>
          <p:spPr bwMode="gray">
            <a:xfrm>
              <a:off x="2735199" y="4648200"/>
              <a:ext cx="1676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电源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27185" y="4882207"/>
            <a:ext cx="1833469" cy="792593"/>
            <a:chOff x="3887727" y="5000625"/>
            <a:chExt cx="1828800" cy="790575"/>
          </a:xfrm>
        </p:grpSpPr>
        <p:sp>
          <p:nvSpPr>
            <p:cNvPr id="39" name="Line 5"/>
            <p:cNvSpPr>
              <a:spLocks noChangeShapeType="1"/>
            </p:cNvSpPr>
            <p:nvPr/>
          </p:nvSpPr>
          <p:spPr bwMode="gray">
            <a:xfrm rot="18903867" flipV="1">
              <a:off x="5329177" y="5000625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AutoShape 19"/>
            <p:cNvSpPr>
              <a:spLocks noChangeArrowheads="1"/>
            </p:cNvSpPr>
            <p:nvPr/>
          </p:nvSpPr>
          <p:spPr bwMode="gray">
            <a:xfrm>
              <a:off x="3887727" y="52578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2" name="Rectangle 22"/>
            <p:cNvSpPr>
              <a:spLocks noChangeArrowheads="1"/>
            </p:cNvSpPr>
            <p:nvPr/>
          </p:nvSpPr>
          <p:spPr bwMode="gray">
            <a:xfrm>
              <a:off x="4040127" y="5334000"/>
              <a:ext cx="156780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内存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98582" y="2842068"/>
            <a:ext cx="2080159" cy="560227"/>
            <a:chOff x="7070665" y="2129730"/>
            <a:chExt cx="2074862" cy="558800"/>
          </a:xfrm>
        </p:grpSpPr>
        <p:sp>
          <p:nvSpPr>
            <p:cNvPr id="43" name="Line 9"/>
            <p:cNvSpPr>
              <a:spLocks noChangeShapeType="1"/>
            </p:cNvSpPr>
            <p:nvPr/>
          </p:nvSpPr>
          <p:spPr bwMode="gray">
            <a:xfrm rot="120645" flipH="1">
              <a:off x="7070665" y="2498030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AutoShape 25"/>
            <p:cNvSpPr>
              <a:spLocks noChangeArrowheads="1"/>
            </p:cNvSpPr>
            <p:nvPr/>
          </p:nvSpPr>
          <p:spPr bwMode="gray">
            <a:xfrm>
              <a:off x="7316727" y="21297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7469127" y="22059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机箱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406611" y="3625575"/>
            <a:ext cx="2153370" cy="534762"/>
            <a:chOff x="7378640" y="3044130"/>
            <a:chExt cx="2147887" cy="533400"/>
          </a:xfrm>
        </p:grpSpPr>
        <p:sp>
          <p:nvSpPr>
            <p:cNvPr id="45" name="Line 11"/>
            <p:cNvSpPr>
              <a:spLocks noChangeShapeType="1"/>
            </p:cNvSpPr>
            <p:nvPr/>
          </p:nvSpPr>
          <p:spPr bwMode="gray">
            <a:xfrm rot="2147097" flipH="1">
              <a:off x="7378640" y="3247330"/>
              <a:ext cx="249237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AutoShape 27"/>
            <p:cNvSpPr>
              <a:spLocks noChangeArrowheads="1"/>
            </p:cNvSpPr>
            <p:nvPr/>
          </p:nvSpPr>
          <p:spPr bwMode="gray">
            <a:xfrm>
              <a:off x="7697727" y="30441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8" name="Rectangle 28"/>
            <p:cNvSpPr>
              <a:spLocks noChangeArrowheads="1"/>
            </p:cNvSpPr>
            <p:nvPr/>
          </p:nvSpPr>
          <p:spPr bwMode="auto">
            <a:xfrm>
              <a:off x="7850127" y="31203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硬盘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21580" y="4376828"/>
            <a:ext cx="2083342" cy="584099"/>
            <a:chOff x="7219890" y="3985518"/>
            <a:chExt cx="2078037" cy="582612"/>
          </a:xfrm>
        </p:grpSpPr>
        <p:sp>
          <p:nvSpPr>
            <p:cNvPr id="42" name="Line 8"/>
            <p:cNvSpPr>
              <a:spLocks noChangeShapeType="1"/>
            </p:cNvSpPr>
            <p:nvPr/>
          </p:nvSpPr>
          <p:spPr bwMode="gray">
            <a:xfrm rot="4384254" flipH="1">
              <a:off x="7191315" y="4014093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AutoShape 29"/>
            <p:cNvSpPr>
              <a:spLocks noChangeArrowheads="1"/>
            </p:cNvSpPr>
            <p:nvPr/>
          </p:nvSpPr>
          <p:spPr bwMode="gray">
            <a:xfrm>
              <a:off x="7469127" y="40347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7621527" y="41109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显示器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sp>
        <p:nvSpPr>
          <p:cNvPr id="61" name="Oval 31"/>
          <p:cNvSpPr>
            <a:spLocks noChangeArrowheads="1"/>
          </p:cNvSpPr>
          <p:nvPr/>
        </p:nvSpPr>
        <p:spPr bwMode="gray">
          <a:xfrm>
            <a:off x="4862570" y="2544202"/>
            <a:ext cx="2525794" cy="2444625"/>
          </a:xfrm>
          <a:prstGeom prst="ellipse">
            <a:avLst/>
          </a:prstGeom>
          <a:noFill/>
          <a:ln w="28575" cap="rnd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6777">
              <a:defRPr/>
            </a:pPr>
            <a:endParaRPr lang="zh-CN" altLang="en-US" sz="1805" kern="0">
              <a:solidFill>
                <a:sysClr val="windowText" lastClr="0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49921" y="4915024"/>
            <a:ext cx="2124953" cy="791383"/>
            <a:chOff x="6492585" y="4916107"/>
            <a:chExt cx="2119542" cy="789368"/>
          </a:xfrm>
        </p:grpSpPr>
        <p:sp>
          <p:nvSpPr>
            <p:cNvPr id="62" name="AutoShape 25"/>
            <p:cNvSpPr>
              <a:spLocks noChangeArrowheads="1"/>
            </p:cNvSpPr>
            <p:nvPr/>
          </p:nvSpPr>
          <p:spPr bwMode="gray">
            <a:xfrm>
              <a:off x="6783327" y="5172075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63" name="Rectangle 26"/>
            <p:cNvSpPr>
              <a:spLocks noChangeArrowheads="1"/>
            </p:cNvSpPr>
            <p:nvPr/>
          </p:nvSpPr>
          <p:spPr bwMode="auto">
            <a:xfrm>
              <a:off x="6935727" y="5248275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显卡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  <p:sp>
          <p:nvSpPr>
            <p:cNvPr id="64" name="Line 8"/>
            <p:cNvSpPr>
              <a:spLocks noChangeShapeType="1"/>
            </p:cNvSpPr>
            <p:nvPr/>
          </p:nvSpPr>
          <p:spPr bwMode="gray">
            <a:xfrm rot="4384254" flipH="1">
              <a:off x="6437595" y="4971097"/>
              <a:ext cx="288152" cy="1781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549" y="3056995"/>
            <a:ext cx="1843335" cy="136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pic3.nipic.com/20090527/1585980_111345016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298" y="1384930"/>
            <a:ext cx="1364570" cy="88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g.hiphotos.baidu.com/baike/w%3D268/sign=2d1c80344d4a20a4311e3bc1a8529847/d439b6003af33a87875ad83cc45c10385343b5e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517" y="2329941"/>
            <a:ext cx="1079587" cy="93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365powernet.com/UploadFile/20061016102935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10" y="4238025"/>
            <a:ext cx="1497446" cy="112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ile.youboy.com/a/80/26/6/5/98421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710" y="5381915"/>
            <a:ext cx="1254008" cy="94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hiphotos.baidu.com/zhidao/pic/item/960a304ecd494dafd1c86ad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739" y="5336793"/>
            <a:ext cx="1466366" cy="132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1.gomein.net.cn/image/bbcimg/production_image/nimg/20141106/10/8004815516/111603560_36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43" y="4252527"/>
            <a:ext cx="1154891" cy="115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026" y="3052910"/>
            <a:ext cx="1221609" cy="102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159" y="1625917"/>
            <a:ext cx="906283" cy="132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527" y="863563"/>
            <a:ext cx="1549327" cy="109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6" name="组合 85"/>
          <p:cNvGrpSpPr/>
          <p:nvPr/>
        </p:nvGrpSpPr>
        <p:grpSpPr>
          <a:xfrm>
            <a:off x="6673519" y="2095385"/>
            <a:ext cx="2080159" cy="560227"/>
            <a:chOff x="7070665" y="2129730"/>
            <a:chExt cx="2074862" cy="558800"/>
          </a:xfrm>
        </p:grpSpPr>
        <p:sp>
          <p:nvSpPr>
            <p:cNvPr id="87" name="Line 9"/>
            <p:cNvSpPr>
              <a:spLocks noChangeShapeType="1"/>
            </p:cNvSpPr>
            <p:nvPr/>
          </p:nvSpPr>
          <p:spPr bwMode="gray">
            <a:xfrm rot="120645" flipH="1">
              <a:off x="7070665" y="2498030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AutoShape 25"/>
            <p:cNvSpPr>
              <a:spLocks noChangeArrowheads="1"/>
            </p:cNvSpPr>
            <p:nvPr/>
          </p:nvSpPr>
          <p:spPr bwMode="gray">
            <a:xfrm>
              <a:off x="7316727" y="21297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89" name="Rectangle 26"/>
            <p:cNvSpPr>
              <a:spLocks noChangeArrowheads="1"/>
            </p:cNvSpPr>
            <p:nvPr/>
          </p:nvSpPr>
          <p:spPr bwMode="auto">
            <a:xfrm>
              <a:off x="7469127" y="22059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键鼠套装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765759" y="3625575"/>
            <a:ext cx="2145413" cy="534762"/>
            <a:chOff x="2545937" y="3390900"/>
            <a:chExt cx="2139950" cy="533400"/>
          </a:xfrm>
        </p:grpSpPr>
        <p:sp>
          <p:nvSpPr>
            <p:cNvPr id="91" name="Line 6"/>
            <p:cNvSpPr>
              <a:spLocks noChangeShapeType="1"/>
            </p:cNvSpPr>
            <p:nvPr/>
          </p:nvSpPr>
          <p:spPr bwMode="gray">
            <a:xfrm rot="2103433" flipV="1">
              <a:off x="4436650" y="3581400"/>
              <a:ext cx="249237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AutoShape 17"/>
            <p:cNvSpPr>
              <a:spLocks noChangeArrowheads="1"/>
            </p:cNvSpPr>
            <p:nvPr/>
          </p:nvSpPr>
          <p:spPr bwMode="gray">
            <a:xfrm>
              <a:off x="2545937" y="33909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93" name="Rectangle 20"/>
            <p:cNvSpPr>
              <a:spLocks noChangeArrowheads="1"/>
            </p:cNvSpPr>
            <p:nvPr/>
          </p:nvSpPr>
          <p:spPr bwMode="gray">
            <a:xfrm>
              <a:off x="2774537" y="346710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en-US" altLang="zh-CN" sz="1805" b="1" kern="0" dirty="0">
                  <a:solidFill>
                    <a:srgbClr val="1C1C1C"/>
                  </a:solidFill>
                </a:rPr>
                <a:t>CPU</a:t>
              </a:r>
              <a:r>
                <a:rPr lang="zh-CN" altLang="en-US" sz="1805" b="1" kern="0" dirty="0">
                  <a:solidFill>
                    <a:srgbClr val="1C1C1C"/>
                  </a:solidFill>
                </a:rPr>
                <a:t>风扇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84" y="3281171"/>
            <a:ext cx="944003" cy="9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989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67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材料的准备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次要部件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88269" y="1935075"/>
            <a:ext cx="2210667" cy="534762"/>
            <a:chOff x="2973327" y="2295000"/>
            <a:chExt cx="2205038" cy="533400"/>
          </a:xfrm>
        </p:grpSpPr>
        <p:sp>
          <p:nvSpPr>
            <p:cNvPr id="37" name="Line 3"/>
            <p:cNvSpPr>
              <a:spLocks noChangeShapeType="1"/>
            </p:cNvSpPr>
            <p:nvPr/>
          </p:nvSpPr>
          <p:spPr bwMode="gray">
            <a:xfrm>
              <a:off x="4835465" y="2658538"/>
              <a:ext cx="342900" cy="10795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AutoShape 10"/>
            <p:cNvSpPr>
              <a:spLocks noChangeArrowheads="1"/>
            </p:cNvSpPr>
            <p:nvPr/>
          </p:nvSpPr>
          <p:spPr bwMode="gray">
            <a:xfrm>
              <a:off x="2973327" y="22950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gray">
            <a:xfrm>
              <a:off x="3125727" y="237120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声卡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87340" y="2898289"/>
            <a:ext cx="2145413" cy="534762"/>
            <a:chOff x="2545937" y="3390900"/>
            <a:chExt cx="2139950" cy="533400"/>
          </a:xfrm>
        </p:grpSpPr>
        <p:sp>
          <p:nvSpPr>
            <p:cNvPr id="40" name="Line 6"/>
            <p:cNvSpPr>
              <a:spLocks noChangeShapeType="1"/>
            </p:cNvSpPr>
            <p:nvPr/>
          </p:nvSpPr>
          <p:spPr bwMode="gray">
            <a:xfrm rot="2103433" flipV="1">
              <a:off x="4436650" y="3581400"/>
              <a:ext cx="249237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AutoShape 17"/>
            <p:cNvSpPr>
              <a:spLocks noChangeArrowheads="1"/>
            </p:cNvSpPr>
            <p:nvPr/>
          </p:nvSpPr>
          <p:spPr bwMode="gray">
            <a:xfrm>
              <a:off x="2545937" y="33909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0" name="Rectangle 20"/>
            <p:cNvSpPr>
              <a:spLocks noChangeArrowheads="1"/>
            </p:cNvSpPr>
            <p:nvPr/>
          </p:nvSpPr>
          <p:spPr bwMode="gray">
            <a:xfrm>
              <a:off x="2774537" y="346710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网卡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87417" y="3902482"/>
            <a:ext cx="2234540" cy="554833"/>
            <a:chOff x="2668527" y="4572000"/>
            <a:chExt cx="2228850" cy="533400"/>
          </a:xfrm>
        </p:grpSpPr>
        <p:sp>
          <p:nvSpPr>
            <p:cNvPr id="38" name="Line 4"/>
            <p:cNvSpPr>
              <a:spLocks noChangeShapeType="1"/>
            </p:cNvSpPr>
            <p:nvPr/>
          </p:nvSpPr>
          <p:spPr bwMode="gray">
            <a:xfrm flipV="1">
              <a:off x="4649727" y="4572000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AutoShape 18"/>
            <p:cNvSpPr>
              <a:spLocks noChangeArrowheads="1"/>
            </p:cNvSpPr>
            <p:nvPr/>
          </p:nvSpPr>
          <p:spPr bwMode="gray">
            <a:xfrm>
              <a:off x="2668527" y="45720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1" name="Rectangle 21"/>
            <p:cNvSpPr>
              <a:spLocks noChangeArrowheads="1"/>
            </p:cNvSpPr>
            <p:nvPr/>
          </p:nvSpPr>
          <p:spPr bwMode="gray">
            <a:xfrm>
              <a:off x="2735199" y="4648200"/>
              <a:ext cx="1676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光驱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27185" y="4602531"/>
            <a:ext cx="1833469" cy="792593"/>
            <a:chOff x="3887727" y="5000625"/>
            <a:chExt cx="1828800" cy="790575"/>
          </a:xfrm>
        </p:grpSpPr>
        <p:sp>
          <p:nvSpPr>
            <p:cNvPr id="39" name="Line 5"/>
            <p:cNvSpPr>
              <a:spLocks noChangeShapeType="1"/>
            </p:cNvSpPr>
            <p:nvPr/>
          </p:nvSpPr>
          <p:spPr bwMode="gray">
            <a:xfrm rot="18903867" flipV="1">
              <a:off x="5329177" y="5000625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AutoShape 19"/>
            <p:cNvSpPr>
              <a:spLocks noChangeArrowheads="1"/>
            </p:cNvSpPr>
            <p:nvPr/>
          </p:nvSpPr>
          <p:spPr bwMode="gray">
            <a:xfrm>
              <a:off x="3887727" y="525780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4EA7EA"/>
                </a:gs>
                <a:gs pos="50000">
                  <a:srgbClr val="4EA7EA">
                    <a:gamma/>
                    <a:tint val="42353"/>
                    <a:invGamma/>
                  </a:srgbClr>
                </a:gs>
                <a:gs pos="100000">
                  <a:srgbClr val="4EA7E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2" name="Rectangle 22"/>
            <p:cNvSpPr>
              <a:spLocks noChangeArrowheads="1"/>
            </p:cNvSpPr>
            <p:nvPr/>
          </p:nvSpPr>
          <p:spPr bwMode="gray">
            <a:xfrm>
              <a:off x="4040127" y="5334000"/>
              <a:ext cx="156780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音箱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24733" y="1884373"/>
            <a:ext cx="2080159" cy="560227"/>
            <a:chOff x="7070665" y="2129730"/>
            <a:chExt cx="2074862" cy="558800"/>
          </a:xfrm>
        </p:grpSpPr>
        <p:sp>
          <p:nvSpPr>
            <p:cNvPr id="43" name="Line 9"/>
            <p:cNvSpPr>
              <a:spLocks noChangeShapeType="1"/>
            </p:cNvSpPr>
            <p:nvPr/>
          </p:nvSpPr>
          <p:spPr bwMode="gray">
            <a:xfrm rot="120645" flipH="1">
              <a:off x="7070665" y="2498030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AutoShape 25"/>
            <p:cNvSpPr>
              <a:spLocks noChangeArrowheads="1"/>
            </p:cNvSpPr>
            <p:nvPr/>
          </p:nvSpPr>
          <p:spPr bwMode="gray">
            <a:xfrm>
              <a:off x="7316727" y="21297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7469127" y="22059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摄像头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76255" y="2854832"/>
            <a:ext cx="2153370" cy="534762"/>
            <a:chOff x="7378640" y="3044130"/>
            <a:chExt cx="2147887" cy="533400"/>
          </a:xfrm>
        </p:grpSpPr>
        <p:sp>
          <p:nvSpPr>
            <p:cNvPr id="45" name="Line 11"/>
            <p:cNvSpPr>
              <a:spLocks noChangeShapeType="1"/>
            </p:cNvSpPr>
            <p:nvPr/>
          </p:nvSpPr>
          <p:spPr bwMode="gray">
            <a:xfrm rot="2147097" flipH="1">
              <a:off x="7378640" y="3247330"/>
              <a:ext cx="249237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AutoShape 27"/>
            <p:cNvSpPr>
              <a:spLocks noChangeArrowheads="1"/>
            </p:cNvSpPr>
            <p:nvPr/>
          </p:nvSpPr>
          <p:spPr bwMode="gray">
            <a:xfrm>
              <a:off x="7697727" y="30441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58" name="Rectangle 28"/>
            <p:cNvSpPr>
              <a:spLocks noChangeArrowheads="1"/>
            </p:cNvSpPr>
            <p:nvPr/>
          </p:nvSpPr>
          <p:spPr bwMode="auto">
            <a:xfrm>
              <a:off x="7850127" y="31203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打印机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93323" y="3852559"/>
            <a:ext cx="2083342" cy="584099"/>
            <a:chOff x="7219890" y="3985518"/>
            <a:chExt cx="2078037" cy="582612"/>
          </a:xfrm>
        </p:grpSpPr>
        <p:sp>
          <p:nvSpPr>
            <p:cNvPr id="42" name="Line 8"/>
            <p:cNvSpPr>
              <a:spLocks noChangeShapeType="1"/>
            </p:cNvSpPr>
            <p:nvPr/>
          </p:nvSpPr>
          <p:spPr bwMode="gray">
            <a:xfrm rot="4384254" flipH="1">
              <a:off x="7191315" y="4014093"/>
              <a:ext cx="247650" cy="19050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AutoShape 29"/>
            <p:cNvSpPr>
              <a:spLocks noChangeArrowheads="1"/>
            </p:cNvSpPr>
            <p:nvPr/>
          </p:nvSpPr>
          <p:spPr bwMode="gray">
            <a:xfrm>
              <a:off x="7469127" y="4034730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7621527" y="4110930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耳机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</p:grpSp>
      <p:sp>
        <p:nvSpPr>
          <p:cNvPr id="61" name="Oval 31"/>
          <p:cNvSpPr>
            <a:spLocks noChangeArrowheads="1"/>
          </p:cNvSpPr>
          <p:nvPr/>
        </p:nvSpPr>
        <p:spPr bwMode="gray">
          <a:xfrm>
            <a:off x="4862570" y="2264526"/>
            <a:ext cx="2525794" cy="2444625"/>
          </a:xfrm>
          <a:prstGeom prst="ellipse">
            <a:avLst/>
          </a:prstGeom>
          <a:noFill/>
          <a:ln w="28575" cap="rnd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6777">
              <a:defRPr/>
            </a:pPr>
            <a:endParaRPr lang="zh-CN" altLang="en-US" sz="1805" kern="0">
              <a:solidFill>
                <a:sysClr val="windowText" lastClr="0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79939" y="4515648"/>
            <a:ext cx="2124953" cy="791383"/>
            <a:chOff x="6492585" y="4916107"/>
            <a:chExt cx="2119542" cy="789368"/>
          </a:xfrm>
        </p:grpSpPr>
        <p:sp>
          <p:nvSpPr>
            <p:cNvPr id="62" name="AutoShape 25"/>
            <p:cNvSpPr>
              <a:spLocks noChangeArrowheads="1"/>
            </p:cNvSpPr>
            <p:nvPr/>
          </p:nvSpPr>
          <p:spPr bwMode="gray">
            <a:xfrm>
              <a:off x="6783327" y="5172075"/>
              <a:ext cx="1828800" cy="5334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A8D02A"/>
                </a:gs>
                <a:gs pos="50000">
                  <a:srgbClr val="A8D02A">
                    <a:gamma/>
                    <a:tint val="42353"/>
                    <a:invGamma/>
                  </a:srgbClr>
                </a:gs>
                <a:gs pos="100000">
                  <a:srgbClr val="A8D02A"/>
                </a:gs>
              </a:gsLst>
              <a:lin ang="5400000" scaled="1"/>
            </a:gradFill>
            <a:ln w="28575" algn="ctr">
              <a:solidFill>
                <a:srgbClr val="FDF58D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63" name="Rectangle 26"/>
            <p:cNvSpPr>
              <a:spLocks noChangeArrowheads="1"/>
            </p:cNvSpPr>
            <p:nvPr/>
          </p:nvSpPr>
          <p:spPr bwMode="auto">
            <a:xfrm>
              <a:off x="6935727" y="5248275"/>
              <a:ext cx="1447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6777" eaLnBrk="0" hangingPunct="0">
                <a:defRPr/>
              </a:pPr>
              <a:r>
                <a:rPr lang="zh-CN" altLang="en-US" sz="1805" b="1" kern="0" dirty="0">
                  <a:solidFill>
                    <a:srgbClr val="1C1C1C"/>
                  </a:solidFill>
                </a:rPr>
                <a:t>其它</a:t>
              </a:r>
              <a:endParaRPr lang="en-US" altLang="zh-CN" sz="1805" b="1" kern="0" dirty="0">
                <a:solidFill>
                  <a:srgbClr val="1C1C1C"/>
                </a:solidFill>
              </a:endParaRPr>
            </a:p>
          </p:txBody>
        </p:sp>
        <p:sp>
          <p:nvSpPr>
            <p:cNvPr id="64" name="Line 8"/>
            <p:cNvSpPr>
              <a:spLocks noChangeShapeType="1"/>
            </p:cNvSpPr>
            <p:nvPr/>
          </p:nvSpPr>
          <p:spPr bwMode="gray">
            <a:xfrm rot="4384254" flipH="1">
              <a:off x="6437595" y="4971097"/>
              <a:ext cx="288152" cy="1781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916777">
                <a:defRPr/>
              </a:pPr>
              <a:endParaRPr lang="zh-CN" altLang="en-US" sz="1805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549" y="2777318"/>
            <a:ext cx="1843335" cy="136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://old.8080.net/pics/32917293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81" y="1118731"/>
            <a:ext cx="2308403" cy="12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.imgtn.bdimg.com/it/u=3704395433,4091402893&amp;fm=206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43" y="2550561"/>
            <a:ext cx="1709328" cy="123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5.imgtn.bdimg.com/it/u=4279714741,2618821142&amp;fm=206&amp;gp=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82" y="3888176"/>
            <a:ext cx="2140449" cy="111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file07.zk71.com/File/CorpProductImages/2014/06/09/0_sxwy11_201406090850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52414" y="5030877"/>
            <a:ext cx="1811666" cy="124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so-w.com/tuswL3R1c3dpbWcwMS50YW9iYW9jZG4uY29tL2ltZ2V4dHJhL2kxLzQ0NTgxODE1Mi9UMkpnT29YajhYWFhYWFhYWFhfISE0NDU4MTgxNTIuanB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441" y="1048332"/>
            <a:ext cx="1822441" cy="142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 descr="http://img4.imgtn.bdimg.com/it/u=2079792872,1610056130&amp;fm=21&amp;gp=0.jpg"/>
          <p:cNvSpPr>
            <a:spLocks noChangeAspect="1" noChangeArrowheads="1"/>
          </p:cNvSpPr>
          <p:nvPr/>
        </p:nvSpPr>
        <p:spPr bwMode="auto">
          <a:xfrm>
            <a:off x="294795" y="-144831"/>
            <a:ext cx="305578" cy="30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673" tIns="45837" rIns="91673" bIns="45837" numCol="1" anchor="t" anchorCtr="0" compatLnSpc="1">
            <a:prstTxWarp prst="textNoShape">
              <a:avLst/>
            </a:prstTxWarp>
          </a:bodyPr>
          <a:lstStyle/>
          <a:p>
            <a:endParaRPr lang="zh-CN" altLang="en-US" sz="2406"/>
          </a:p>
        </p:txBody>
      </p:sp>
      <p:sp>
        <p:nvSpPr>
          <p:cNvPr id="9" name="AutoShape 14" descr="http://img4.imgtn.bdimg.com/it/u=2079792872,1610056130&amp;fm=21&amp;gp=0.jpg"/>
          <p:cNvSpPr>
            <a:spLocks noChangeAspect="1" noChangeArrowheads="1"/>
          </p:cNvSpPr>
          <p:nvPr/>
        </p:nvSpPr>
        <p:spPr bwMode="auto">
          <a:xfrm>
            <a:off x="447584" y="7958"/>
            <a:ext cx="305578" cy="30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673" tIns="45837" rIns="91673" bIns="45837" numCol="1" anchor="t" anchorCtr="0" compatLnSpc="1">
            <a:prstTxWarp prst="textNoShape">
              <a:avLst/>
            </a:prstTxWarp>
          </a:bodyPr>
          <a:lstStyle/>
          <a:p>
            <a:endParaRPr lang="zh-CN" altLang="en-US" sz="2406"/>
          </a:p>
        </p:txBody>
      </p:sp>
      <p:sp>
        <p:nvSpPr>
          <p:cNvPr id="11" name="AutoShape 16" descr="http://img4.imgtn.bdimg.com/it/u=2079792872,1610056130&amp;fm=21&amp;gp=0.jpg"/>
          <p:cNvSpPr>
            <a:spLocks noChangeAspect="1" noChangeArrowheads="1"/>
          </p:cNvSpPr>
          <p:nvPr/>
        </p:nvSpPr>
        <p:spPr bwMode="auto">
          <a:xfrm>
            <a:off x="600373" y="160747"/>
            <a:ext cx="305578" cy="30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673" tIns="45837" rIns="91673" bIns="45837" numCol="1" anchor="t" anchorCtr="0" compatLnSpc="1">
            <a:prstTxWarp prst="textNoShape">
              <a:avLst/>
            </a:prstTxWarp>
          </a:bodyPr>
          <a:lstStyle/>
          <a:p>
            <a:endParaRPr lang="zh-CN" altLang="en-US" sz="2406"/>
          </a:p>
        </p:txBody>
      </p:sp>
      <p:sp>
        <p:nvSpPr>
          <p:cNvPr id="12" name="AutoShape 18" descr="http://img4.imgtn.bdimg.com/it/u=2079792872,1610056130&amp;fm=21&amp;gp=0.jpg"/>
          <p:cNvSpPr>
            <a:spLocks noChangeAspect="1" noChangeArrowheads="1"/>
          </p:cNvSpPr>
          <p:nvPr/>
        </p:nvSpPr>
        <p:spPr bwMode="auto">
          <a:xfrm>
            <a:off x="753162" y="313536"/>
            <a:ext cx="305578" cy="30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673" tIns="45837" rIns="91673" bIns="45837" numCol="1" anchor="t" anchorCtr="0" compatLnSpc="1">
            <a:prstTxWarp prst="textNoShape">
              <a:avLst/>
            </a:prstTxWarp>
          </a:bodyPr>
          <a:lstStyle/>
          <a:p>
            <a:endParaRPr lang="zh-CN" altLang="en-US" sz="2406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4411" y="2624098"/>
            <a:ext cx="1749672" cy="115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 descr="http://pic11.nipic.com/20101123/2889686_183120232278_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924" y="4005506"/>
            <a:ext cx="1725159" cy="115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63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主板的选购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23657" y="995056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看系统架构</a:t>
            </a:r>
            <a:endParaRPr lang="en-US" altLang="zh-CN" sz="2807" b="1" dirty="0">
              <a:ea typeface="微软雅黑" pitchFamily="34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97" y="1877896"/>
            <a:ext cx="3830378" cy="286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748" y="1877897"/>
            <a:ext cx="3833313" cy="286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983602" y="4870389"/>
            <a:ext cx="1985084" cy="4637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ATX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架构</a:t>
            </a:r>
            <a:endParaRPr lang="en-US" altLang="zh-CN" sz="2406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7456" y="4870390"/>
            <a:ext cx="2567580" cy="4637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Mini ITX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架构</a:t>
            </a:r>
            <a:endParaRPr lang="en-US" altLang="zh-CN" sz="2406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9120" y="6064155"/>
            <a:ext cx="9611136" cy="4011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005" b="1" dirty="0">
                <a:latin typeface="微软雅黑" pitchFamily="34" charset="-122"/>
                <a:ea typeface="微软雅黑" pitchFamily="34" charset="-122"/>
              </a:rPr>
              <a:t>ATX</a:t>
            </a:r>
            <a:r>
              <a:rPr lang="zh-CN" altLang="en-US" sz="2005" b="1" dirty="0">
                <a:latin typeface="微软雅黑" pitchFamily="34" charset="-122"/>
                <a:ea typeface="微软雅黑" pitchFamily="34" charset="-122"/>
              </a:rPr>
              <a:t>主板的兼容性和可扩展性较强（主流主板），</a:t>
            </a:r>
            <a:r>
              <a:rPr lang="en-US" altLang="zh-CN" sz="2005" b="1" dirty="0">
                <a:latin typeface="微软雅黑" pitchFamily="34" charset="-122"/>
                <a:ea typeface="微软雅黑" pitchFamily="34" charset="-122"/>
              </a:rPr>
              <a:t>ITX</a:t>
            </a:r>
            <a:r>
              <a:rPr lang="zh-CN" altLang="en-US" sz="2005" b="1" dirty="0">
                <a:latin typeface="微软雅黑" pitchFamily="34" charset="-122"/>
                <a:ea typeface="微软雅黑" pitchFamily="34" charset="-122"/>
              </a:rPr>
              <a:t>主板适用于小空间、低成本。</a:t>
            </a:r>
          </a:p>
        </p:txBody>
      </p:sp>
    </p:spTree>
    <p:extLst>
      <p:ext uri="{BB962C8B-B14F-4D97-AF65-F5344CB8AC3E}">
        <p14:creationId xmlns:p14="http://schemas.microsoft.com/office/powerpoint/2010/main" val="275718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主板的选购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67025" y="1032350"/>
            <a:ext cx="2385251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</a:t>
            </a:r>
            <a:r>
              <a:rPr lang="en-US" altLang="zh-CN" sz="2807" b="1" dirty="0">
                <a:ea typeface="微软雅黑" pitchFamily="34" charset="-122"/>
              </a:rPr>
              <a:t>PCB</a:t>
            </a:r>
            <a:r>
              <a:rPr lang="zh-CN" altLang="en-US" sz="2807" b="1" dirty="0">
                <a:ea typeface="微软雅黑" pitchFamily="34" charset="-122"/>
              </a:rPr>
              <a:t>板材质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7806" y="4709505"/>
            <a:ext cx="3389627" cy="8331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主板大小尺寸标准，薄厚适中，做工精细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06" y="1790821"/>
            <a:ext cx="3389627" cy="283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507" y="1790821"/>
            <a:ext cx="3577978" cy="265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6264507" y="950184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看主板电容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03999" y="4601954"/>
            <a:ext cx="5167814" cy="10182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5" b="1" dirty="0">
                <a:latin typeface="微软雅黑" pitchFamily="34" charset="-122"/>
                <a:ea typeface="微软雅黑" pitchFamily="34" charset="-122"/>
              </a:rPr>
              <a:t>主板供电固态铝质电解电容不会与氧化铝产生作用，</a:t>
            </a:r>
            <a:r>
              <a:rPr lang="zh-CN" altLang="en-US" sz="1805" b="1" dirty="0">
                <a:latin typeface="微软雅黑" pitchFamily="34" charset="-122"/>
                <a:ea typeface="微软雅黑" pitchFamily="34" charset="-122"/>
              </a:rPr>
              <a:t>通电</a:t>
            </a:r>
            <a:r>
              <a:rPr lang="zh-CN" altLang="en-US" sz="2005" b="1" dirty="0">
                <a:latin typeface="微软雅黑" pitchFamily="34" charset="-122"/>
                <a:ea typeface="微软雅黑" pitchFamily="34" charset="-122"/>
              </a:rPr>
              <a:t>后不会发生爆炸的现象，而液态铝质电解电容受热膨胀易爆炸。</a:t>
            </a:r>
          </a:p>
        </p:txBody>
      </p:sp>
    </p:spTree>
    <p:extLst>
      <p:ext uri="{BB962C8B-B14F-4D97-AF65-F5344CB8AC3E}">
        <p14:creationId xmlns:p14="http://schemas.microsoft.com/office/powerpoint/2010/main" val="352630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主板的选购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23657" y="995056"/>
            <a:ext cx="2705063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看主板器件布局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657" y="5630289"/>
            <a:ext cx="3517165" cy="8331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布局零乱易影响系统的稳定性和超频能力</a:t>
            </a:r>
          </a:p>
        </p:txBody>
      </p:sp>
      <p:sp>
        <p:nvSpPr>
          <p:cNvPr id="20" name="矩形 19"/>
          <p:cNvSpPr/>
          <p:nvPr/>
        </p:nvSpPr>
        <p:spPr>
          <a:xfrm>
            <a:off x="5660895" y="995056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看主板品牌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13154" y="5615722"/>
            <a:ext cx="5846002" cy="8331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品牌意味着产品的质量高低和服务的优劣，知名品牌如</a:t>
            </a:r>
            <a:r>
              <a:rPr lang="zh-CN" altLang="en-US" sz="2406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华硕、技嘉、微星、精英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等。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7" y="1681835"/>
            <a:ext cx="3517164" cy="379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95" y="1681835"/>
            <a:ext cx="5075812" cy="379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50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5" y="1052288"/>
            <a:ext cx="2654710" cy="396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512" y="1052288"/>
            <a:ext cx="2399149" cy="396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742" y="1052288"/>
            <a:ext cx="2834968" cy="396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089" y="1052286"/>
            <a:ext cx="2549095" cy="396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1265638" y="550324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看大小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20534" y="550324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看工艺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89672" y="550324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看用料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77084" y="551886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看内部</a:t>
            </a:r>
            <a:endParaRPr lang="en-US" altLang="zh-CN" sz="2807" b="1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195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49948" y="1167795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看大小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49948" y="3560561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看工艺</a:t>
            </a:r>
            <a:endParaRPr lang="en-US" altLang="zh-CN" sz="2807" b="1" dirty="0">
              <a:ea typeface="微软雅黑" pitchFamily="34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89" y="828354"/>
            <a:ext cx="2304271" cy="273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/>
        </p:nvSpPr>
        <p:spPr>
          <a:xfrm>
            <a:off x="3049948" y="2194457"/>
            <a:ext cx="7899194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机箱并非大就好，重要的是能与主板以及其他硬件匹配。</a:t>
            </a:r>
          </a:p>
        </p:txBody>
      </p: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48" y="3560561"/>
            <a:ext cx="2043553" cy="2941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3049948" y="4566048"/>
            <a:ext cx="7990799" cy="833118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各边是否垂直，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喷漆是否粗糙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，边缘是否卷边处理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安装是否顺畅。</a:t>
            </a:r>
          </a:p>
        </p:txBody>
      </p:sp>
    </p:spTree>
    <p:extLst>
      <p:ext uri="{BB962C8B-B14F-4D97-AF65-F5344CB8AC3E}">
        <p14:creationId xmlns:p14="http://schemas.microsoft.com/office/powerpoint/2010/main" val="28060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机箱的选购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879993" y="1145706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看用料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79993" y="4027225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看内部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79992" y="2244689"/>
            <a:ext cx="7590631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面板是否厚实，机箱板越重越好。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73" y="952241"/>
            <a:ext cx="2884413" cy="2668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73" y="3891216"/>
            <a:ext cx="2912625" cy="258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3879993" y="5034093"/>
            <a:ext cx="7590631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散热性能良好，多个防磁弹片和触点，扩展性能强大。</a:t>
            </a:r>
          </a:p>
        </p:txBody>
      </p:sp>
    </p:spTree>
    <p:extLst>
      <p:ext uri="{BB962C8B-B14F-4D97-AF65-F5344CB8AC3E}">
        <p14:creationId xmlns:p14="http://schemas.microsoft.com/office/powerpoint/2010/main" val="152521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23657" y="995056"/>
            <a:ext cx="2745240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的性能指标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8627" y="1761359"/>
            <a:ext cx="948445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主频</a:t>
            </a:r>
          </a:p>
        </p:txBody>
      </p:sp>
      <p:sp>
        <p:nvSpPr>
          <p:cNvPr id="22" name="矩形 21"/>
          <p:cNvSpPr/>
          <p:nvPr/>
        </p:nvSpPr>
        <p:spPr>
          <a:xfrm>
            <a:off x="2096277" y="1761358"/>
            <a:ext cx="8670449" cy="46284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的主频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外频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倍频 ，表示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运算和处理数据的速度。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27" y="2519421"/>
            <a:ext cx="9903228" cy="388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4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23657" y="995056"/>
            <a:ext cx="2745240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的性能指标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6597" y="1776897"/>
            <a:ext cx="10146546" cy="46284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与周边设备传输数据的频率，具体是指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到芯片组之间的总线速度。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23656" y="1761358"/>
            <a:ext cx="948445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外频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818" y="2522394"/>
            <a:ext cx="5280771" cy="394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91" y="2522394"/>
            <a:ext cx="5022851" cy="394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06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latin typeface="Arial" pitchFamily="34" charset="0"/>
                <a:ea typeface="+mn-ea"/>
              </a:rPr>
              <a:t>【</a:t>
            </a:r>
            <a:r>
              <a:rPr lang="zh-CN" altLang="en-US" b="1" dirty="0">
                <a:latin typeface="Arial" pitchFamily="34" charset="0"/>
                <a:ea typeface="+mn-ea"/>
              </a:rPr>
              <a:t>任务实施</a:t>
            </a:r>
            <a:r>
              <a:rPr lang="zh-CN" altLang="zh-CN" b="1" dirty="0">
                <a:latin typeface="Arial" pitchFamily="34" charset="0"/>
                <a:ea typeface="+mn-ea"/>
              </a:rPr>
              <a:t>】</a:t>
            </a:r>
            <a:endParaRPr lang="zh-CN" altLang="en-US" b="1" dirty="0">
              <a:latin typeface="Arial" pitchFamily="34" charset="0"/>
              <a:ea typeface="+mn-ea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7B435FB-62D6-E958-984C-C2CEE31ED668}"/>
              </a:ext>
            </a:extLst>
          </p:cNvPr>
          <p:cNvSpPr txBox="1">
            <a:spLocks/>
          </p:cNvSpPr>
          <p:nvPr/>
        </p:nvSpPr>
        <p:spPr bwMode="gray">
          <a:xfrm>
            <a:off x="396910" y="927974"/>
            <a:ext cx="11547405" cy="5435056"/>
          </a:xfrm>
          <a:prstGeom prst="rect">
            <a:avLst/>
          </a:prstGeom>
        </p:spPr>
        <p:txBody>
          <a:bodyPr lIns="121899" tIns="60949" rIns="121899" bIns="60949"/>
          <a:lstStyle>
            <a:lvl1pPr marL="226444" indent="-226444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v"/>
              <a:defRPr sz="2800" b="1" kern="120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marL="609493" indent="-228560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2pPr>
            <a:lvl3pPr marL="835938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3pPr>
            <a:lvl4pPr marL="1147033" indent="-156606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4pPr>
            <a:lvl5pPr marL="1445431" indent="-150258" algn="l" defTabSz="1218987" rtl="0" eaLnBrk="1" latinLnBrk="0" hangingPunct="1">
              <a:lnSpc>
                <a:spcPct val="95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分工分组：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3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组进行演练，组内每人轮流完成一次场景演练。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工程师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 负责完成规范拆装台式机的任务。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记录员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人：对照评分表对工程师拆装过程进行记录，并提交结果。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摄像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人：负责全程记录演练过程。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按照台式机拆装技术规范进行交互演练，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分钟内完成，提交《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拆机练习评分表》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2-2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每组提供台式计算机一台、拆装工具。</a:t>
            </a:r>
          </a:p>
          <a:p>
            <a:pPr indent="0" algn="just">
              <a:buNone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学生观看视频，对照评分表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规范拆装过程，填写表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10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23657" y="995056"/>
            <a:ext cx="2745240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的性能指标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91018" y="1761359"/>
            <a:ext cx="8607979" cy="46284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前端总线频率越大，代表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与内存之间的数据传输量越大。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23657" y="1761358"/>
            <a:ext cx="2134293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前端总线频率</a:t>
            </a:r>
          </a:p>
        </p:txBody>
      </p:sp>
      <p:sp>
        <p:nvSpPr>
          <p:cNvPr id="23" name="矩形 22"/>
          <p:cNvSpPr/>
          <p:nvPr/>
        </p:nvSpPr>
        <p:spPr>
          <a:xfrm>
            <a:off x="6807546" y="3107917"/>
            <a:ext cx="5124520" cy="225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前端总线频率是指单位时间内数据的传输量，而外频是指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与主板之间同步运行的速度。也就是说，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100MHz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外频特指数字脉冲信号在每秒钟震荡一亿次；而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100MHz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前端总线指的是每秒钟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可接受的数据传输量是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100MHz×64bit=6400Mbit/s=800MByte/s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5" dirty="0">
                <a:latin typeface="微软雅黑" pitchFamily="34" charset="-122"/>
                <a:ea typeface="微软雅黑" pitchFamily="34" charset="-122"/>
              </a:rPr>
              <a:t>1Byte=8bit</a:t>
            </a:r>
            <a:r>
              <a:rPr lang="zh-CN" altLang="en-US" sz="2005" dirty="0">
                <a:latin typeface="微软雅黑" pitchFamily="34" charset="-122"/>
                <a:ea typeface="微软雅黑" pitchFamily="34" charset="-122"/>
              </a:rPr>
              <a:t>）。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8" y="2610112"/>
            <a:ext cx="5935936" cy="338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24"/>
          <p:cNvSpPr/>
          <p:nvPr/>
        </p:nvSpPr>
        <p:spPr>
          <a:xfrm>
            <a:off x="6807547" y="2610112"/>
            <a:ext cx="4196446" cy="4628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外频与前端总线频率的区别：</a:t>
            </a:r>
          </a:p>
        </p:txBody>
      </p:sp>
    </p:spTree>
    <p:extLst>
      <p:ext uri="{BB962C8B-B14F-4D97-AF65-F5344CB8AC3E}">
        <p14:creationId xmlns:p14="http://schemas.microsoft.com/office/powerpoint/2010/main" val="65835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723657" y="995056"/>
            <a:ext cx="2745240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的性能指标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9624" y="1761359"/>
            <a:ext cx="8530290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在单位时间内能够处理的字长为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位的二进制数。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23657" y="1761358"/>
            <a:ext cx="2367360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的位与字长</a:t>
            </a:r>
          </a:p>
        </p:txBody>
      </p:sp>
      <p:sp>
        <p:nvSpPr>
          <p:cNvPr id="20" name="矩形 19"/>
          <p:cNvSpPr/>
          <p:nvPr/>
        </p:nvSpPr>
        <p:spPr>
          <a:xfrm>
            <a:off x="723656" y="2597813"/>
            <a:ext cx="2367360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缓存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6" y="3216035"/>
            <a:ext cx="4505982" cy="323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/>
        </p:nvSpPr>
        <p:spPr>
          <a:xfrm>
            <a:off x="3339624" y="2597813"/>
            <a:ext cx="8530290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缓存的容量比内存小的多但是交换速度却比内存要快得多。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264" y="3212640"/>
            <a:ext cx="5425522" cy="324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26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23657" y="995056"/>
            <a:ext cx="2385251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主流产品</a:t>
            </a:r>
            <a:endParaRPr lang="en-US" altLang="zh-CN" sz="2807" b="1" dirty="0">
              <a:ea typeface="微软雅黑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7" y="1651222"/>
            <a:ext cx="3377322" cy="257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56" y="4226430"/>
            <a:ext cx="3690775" cy="2209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674" y="3912859"/>
            <a:ext cx="3828581" cy="256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674" y="1000451"/>
            <a:ext cx="3828581" cy="2748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左右箭头 28"/>
          <p:cNvSpPr/>
          <p:nvPr/>
        </p:nvSpPr>
        <p:spPr>
          <a:xfrm>
            <a:off x="4461043" y="2082075"/>
            <a:ext cx="2514441" cy="1134264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6" dirty="0"/>
              <a:t>Intel CPU</a:t>
            </a:r>
            <a:endParaRPr lang="zh-CN" altLang="en-US" sz="2406" dirty="0"/>
          </a:p>
        </p:txBody>
      </p:sp>
      <p:sp>
        <p:nvSpPr>
          <p:cNvPr id="30" name="左右箭头 29"/>
          <p:cNvSpPr/>
          <p:nvPr/>
        </p:nvSpPr>
        <p:spPr>
          <a:xfrm>
            <a:off x="4414430" y="4612325"/>
            <a:ext cx="2514441" cy="1134264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6" dirty="0"/>
              <a:t>AMD CPU</a:t>
            </a:r>
            <a:endParaRPr lang="zh-CN" altLang="en-US" sz="2406" dirty="0"/>
          </a:p>
        </p:txBody>
      </p:sp>
    </p:spTree>
    <p:extLst>
      <p:ext uri="{BB962C8B-B14F-4D97-AF65-F5344CB8AC3E}">
        <p14:creationId xmlns:p14="http://schemas.microsoft.com/office/powerpoint/2010/main" val="377285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23657" y="995057"/>
            <a:ext cx="2071867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主流产品</a:t>
            </a:r>
            <a:endParaRPr lang="en-US" altLang="zh-CN" sz="2406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42" y="2279888"/>
            <a:ext cx="4340670" cy="330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4753574" y="4722960"/>
            <a:ext cx="2563747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807" b="1" dirty="0">
                <a:latin typeface="微软雅黑" pitchFamily="34" charset="-122"/>
                <a:ea typeface="微软雅黑" pitchFamily="34" charset="-122"/>
              </a:rPr>
              <a:t>Core i3</a:t>
            </a:r>
            <a:r>
              <a:rPr lang="zh-CN" altLang="en-US" sz="2807" b="1" dirty="0"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sp>
        <p:nvSpPr>
          <p:cNvPr id="26" name="矩形 25"/>
          <p:cNvSpPr/>
          <p:nvPr/>
        </p:nvSpPr>
        <p:spPr>
          <a:xfrm>
            <a:off x="4753574" y="3072203"/>
            <a:ext cx="2563746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807" b="1" dirty="0">
                <a:latin typeface="微软雅黑" pitchFamily="34" charset="-122"/>
                <a:ea typeface="微软雅黑" pitchFamily="34" charset="-122"/>
              </a:rPr>
              <a:t>Core i5</a:t>
            </a:r>
            <a:r>
              <a:rPr lang="zh-CN" altLang="en-US" sz="2807" b="1" dirty="0"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sp>
        <p:nvSpPr>
          <p:cNvPr id="27" name="矩形 26"/>
          <p:cNvSpPr/>
          <p:nvPr/>
        </p:nvSpPr>
        <p:spPr>
          <a:xfrm>
            <a:off x="4753574" y="1421447"/>
            <a:ext cx="2563747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807" b="1" dirty="0">
                <a:latin typeface="微软雅黑" pitchFamily="34" charset="-122"/>
                <a:ea typeface="微软雅黑" pitchFamily="34" charset="-122"/>
              </a:rPr>
              <a:t>Core i7</a:t>
            </a:r>
            <a:r>
              <a:rPr lang="zh-CN" altLang="en-US" sz="2807" b="1" dirty="0"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sp>
        <p:nvSpPr>
          <p:cNvPr id="28" name="矩形 27"/>
          <p:cNvSpPr/>
          <p:nvPr/>
        </p:nvSpPr>
        <p:spPr>
          <a:xfrm>
            <a:off x="4753574" y="2277682"/>
            <a:ext cx="6805587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年推出的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位四核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，目前占领高端市场</a:t>
            </a:r>
          </a:p>
        </p:txBody>
      </p:sp>
      <p:sp>
        <p:nvSpPr>
          <p:cNvPr id="31" name="矩形 30"/>
          <p:cNvSpPr/>
          <p:nvPr/>
        </p:nvSpPr>
        <p:spPr>
          <a:xfrm>
            <a:off x="4753574" y="3928438"/>
            <a:ext cx="6805586" cy="46284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双核处理器，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L3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缓存达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8MB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，目前占领中端市场</a:t>
            </a:r>
          </a:p>
        </p:txBody>
      </p:sp>
      <p:sp>
        <p:nvSpPr>
          <p:cNvPr id="32" name="矩形 31"/>
          <p:cNvSpPr/>
          <p:nvPr/>
        </p:nvSpPr>
        <p:spPr>
          <a:xfrm>
            <a:off x="4753574" y="5579194"/>
            <a:ext cx="6805588" cy="837948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GPU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CPU+GPU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两核心封装而成），目前占领低端主流市场</a:t>
            </a:r>
          </a:p>
        </p:txBody>
      </p:sp>
    </p:spTree>
    <p:extLst>
      <p:ext uri="{BB962C8B-B14F-4D97-AF65-F5344CB8AC3E}">
        <p14:creationId xmlns:p14="http://schemas.microsoft.com/office/powerpoint/2010/main" val="176541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23657" y="995056"/>
            <a:ext cx="2385251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7" b="1" dirty="0">
                <a:ea typeface="微软雅黑" pitchFamily="34" charset="-122"/>
              </a:rPr>
              <a:t>CPU</a:t>
            </a:r>
            <a:r>
              <a:rPr lang="zh-CN" altLang="en-US" sz="2807" b="1" dirty="0">
                <a:ea typeface="微软雅黑" pitchFamily="34" charset="-122"/>
              </a:rPr>
              <a:t>主流产品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58362" y="3580688"/>
            <a:ext cx="3900005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6" b="1" dirty="0" err="1">
                <a:latin typeface="微软雅黑" pitchFamily="34" charset="-122"/>
                <a:ea typeface="微软雅黑" pitchFamily="34" charset="-122"/>
              </a:rPr>
              <a:t>Phenom</a:t>
            </a: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 Ⅱ X4 9XX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sp>
        <p:nvSpPr>
          <p:cNvPr id="23" name="矩形 22"/>
          <p:cNvSpPr/>
          <p:nvPr/>
        </p:nvSpPr>
        <p:spPr>
          <a:xfrm>
            <a:off x="4458361" y="2305882"/>
            <a:ext cx="6992042" cy="87938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支持内存频率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DDR3 1866MHz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，工作功率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125W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。目前稳居中端市场，与之抗衡的是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Core i5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sp>
        <p:nvSpPr>
          <p:cNvPr id="24" name="矩形 23"/>
          <p:cNvSpPr/>
          <p:nvPr/>
        </p:nvSpPr>
        <p:spPr>
          <a:xfrm>
            <a:off x="4458361" y="4398006"/>
            <a:ext cx="6992042" cy="118009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具备四颗核心，除了支持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Turbo Core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技术之外其他参数均和高端版本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X6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系列一致，目前与之抗衡的是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Core i3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23" y="2430579"/>
            <a:ext cx="3703987" cy="22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4458364" y="1515770"/>
            <a:ext cx="2890042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406" b="1" dirty="0" err="1">
                <a:latin typeface="微软雅黑" pitchFamily="34" charset="-122"/>
                <a:ea typeface="微软雅黑" pitchFamily="34" charset="-122"/>
              </a:rPr>
              <a:t>Phenom</a:t>
            </a:r>
            <a:r>
              <a:rPr lang="en-US" altLang="zh-CN" sz="2406" b="1" dirty="0">
                <a:latin typeface="微软雅黑" pitchFamily="34" charset="-122"/>
                <a:ea typeface="微软雅黑" pitchFamily="34" charset="-122"/>
              </a:rPr>
              <a:t> FX </a:t>
            </a:r>
            <a:r>
              <a:rPr lang="zh-CN" altLang="en-US" sz="2406" b="1" dirty="0">
                <a:latin typeface="微软雅黑" pitchFamily="34" charset="-122"/>
                <a:ea typeface="微软雅黑" pitchFamily="34" charset="-122"/>
              </a:rPr>
              <a:t>系列</a:t>
            </a:r>
          </a:p>
        </p:txBody>
      </p:sp>
    </p:spTree>
    <p:extLst>
      <p:ext uri="{BB962C8B-B14F-4D97-AF65-F5344CB8AC3E}">
        <p14:creationId xmlns:p14="http://schemas.microsoft.com/office/powerpoint/2010/main" val="357875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内存的选购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400566" y="955414"/>
            <a:ext cx="1110824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6" b="1" dirty="0">
                <a:ea typeface="微软雅黑" pitchFamily="34" charset="-122"/>
              </a:rPr>
              <a:t>看插槽</a:t>
            </a:r>
            <a:endParaRPr lang="en-US" altLang="zh-CN" sz="2406" b="1" dirty="0"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00566" y="2811423"/>
            <a:ext cx="1110824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6" b="1" dirty="0">
                <a:ea typeface="微软雅黑" pitchFamily="34" charset="-122"/>
              </a:rPr>
              <a:t>看容量</a:t>
            </a:r>
            <a:endParaRPr lang="en-US" altLang="zh-CN" sz="2406" b="1" dirty="0"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00566" y="4872955"/>
            <a:ext cx="1110824" cy="4628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6" b="1" dirty="0">
                <a:ea typeface="微软雅黑" pitchFamily="34" charset="-122"/>
              </a:rPr>
              <a:t>看外观</a:t>
            </a:r>
            <a:endParaRPr lang="en-US" altLang="zh-CN" sz="2406" b="1" dirty="0">
              <a:ea typeface="微软雅黑" pitchFamily="34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8" y="1085345"/>
            <a:ext cx="4342728" cy="216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5400566" y="1675149"/>
            <a:ext cx="5847841" cy="87938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不同的主板搭载的内存插槽是不同的，注意区分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DDR2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DDR3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8" y="3682631"/>
            <a:ext cx="4342728" cy="233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矩形 27"/>
          <p:cNvSpPr/>
          <p:nvPr/>
        </p:nvSpPr>
        <p:spPr>
          <a:xfrm>
            <a:off x="5400565" y="3531158"/>
            <a:ext cx="5847842" cy="108490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根据操作系统选内存容量，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windows XP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2GB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就够了，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64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位的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windows 7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则就要选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4GB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或以上了。</a:t>
            </a:r>
          </a:p>
        </p:txBody>
      </p:sp>
      <p:sp>
        <p:nvSpPr>
          <p:cNvPr id="30" name="矩形 29"/>
          <p:cNvSpPr/>
          <p:nvPr/>
        </p:nvSpPr>
        <p:spPr>
          <a:xfrm>
            <a:off x="5400566" y="5592689"/>
            <a:ext cx="5847843" cy="879381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en-US" altLang="zh-CN" sz="2406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PCB</a:t>
            </a:r>
            <a:r>
              <a:rPr lang="zh-CN" altLang="en-US" sz="2406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板是否整洁，有无毛刺，内存颗粒上的字是否模糊，金手指是否严重插痕。</a:t>
            </a:r>
          </a:p>
        </p:txBody>
      </p:sp>
    </p:spTree>
    <p:extLst>
      <p:ext uri="{BB962C8B-B14F-4D97-AF65-F5344CB8AC3E}">
        <p14:creationId xmlns:p14="http://schemas.microsoft.com/office/powerpoint/2010/main" val="291702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硬盘的选购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903189" y="1376049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看硬盘性能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03190" y="3558169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看硬盘用途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3190" y="2043209"/>
            <a:ext cx="7523906" cy="134404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目前硬盘的主流接口为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  2.0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；传统硬盘容量应在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500GB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以上；固态硬盘容量应该在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30GB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以上；缓存区容量应该在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8MB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以上；传统硬盘转速为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7200r/min.</a:t>
            </a:r>
            <a:endParaRPr lang="zh-CN" altLang="en-US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16696" y="4223858"/>
            <a:ext cx="7588088" cy="1680537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企业级硬盘要求高性能、高可靠性、高容错性和安全性。接口有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SAS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（串行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SCSI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FC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（光纤）、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桌面级硬盘主要针对家庭和个人用户，应用在台式机、笔记本等领域。接口有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 2.0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SATA3.0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01" y="1716016"/>
            <a:ext cx="2617976" cy="368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01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显卡的选购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815697" y="965517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看用途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5697" y="1689840"/>
            <a:ext cx="7743463" cy="80415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3792" indent="-343792">
              <a:buFont typeface="Wingdings" pitchFamily="2" charset="2"/>
              <a:buChar char="Ø"/>
            </a:pP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办公电脑：显卡要求较低，可以处理简单的图像即可，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可选价格较低的显卡。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8" y="1041409"/>
            <a:ext cx="2768855" cy="252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9" y="4090148"/>
            <a:ext cx="2768854" cy="2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3815697" y="2840029"/>
            <a:ext cx="7743463" cy="80415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3792" indent="-343792">
              <a:buFont typeface="Wingdings" pitchFamily="2" charset="2"/>
              <a:buChar char="Ø"/>
            </a:pP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家庭电脑：一般用于上网、看电影和一些小游戏等，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可选中低档的显卡。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815697" y="3990218"/>
            <a:ext cx="7743464" cy="80415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3792" indent="-343792">
              <a:buFont typeface="Wingdings" pitchFamily="2" charset="2"/>
              <a:buChar char="Ø"/>
            </a:pP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网吧电脑：一般安装多种的网络游戏，对显卡的性能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要求比较高，最好选购集成显卡。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15697" y="5140406"/>
            <a:ext cx="7743464" cy="1105817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3792" indent="-343792">
              <a:buFont typeface="Wingdings" pitchFamily="2" charset="2"/>
              <a:buChar char="Ø"/>
            </a:pP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专业图形图像设计电脑：一般安装了图形图像的处理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软件，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Photoshop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AutoCAD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等，最好</a:t>
            </a:r>
            <a:endParaRPr lang="en-US" altLang="zh-CN" sz="2406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选购支持这些软件处理的显卡。</a:t>
            </a:r>
          </a:p>
        </p:txBody>
      </p:sp>
    </p:spTree>
    <p:extLst>
      <p:ext uri="{BB962C8B-B14F-4D97-AF65-F5344CB8AC3E}">
        <p14:creationId xmlns:p14="http://schemas.microsoft.com/office/powerpoint/2010/main" val="341715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显卡的选购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8" y="1041409"/>
            <a:ext cx="2768855" cy="252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9" y="4090148"/>
            <a:ext cx="2768854" cy="2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4110919" y="1167505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看显存容量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0919" y="3589119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看显示芯片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10919" y="2139641"/>
            <a:ext cx="7386086" cy="98267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显存容量与位宽越大，显卡性能越好。用户可根据实际需求情况选择，目前主流显存为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512MB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1GB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110919" y="4542029"/>
            <a:ext cx="7386086" cy="1160365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显卡的核心部件，其性能直接影响显卡的性能。不同的显示芯片在性能及价格上存在较大的差异，显存容量主要是由采用的显示芯片决定。</a:t>
            </a:r>
          </a:p>
        </p:txBody>
      </p:sp>
    </p:spTree>
    <p:extLst>
      <p:ext uri="{BB962C8B-B14F-4D97-AF65-F5344CB8AC3E}">
        <p14:creationId xmlns:p14="http://schemas.microsoft.com/office/powerpoint/2010/main" val="174461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02407" y="274320"/>
            <a:ext cx="9069407" cy="521208"/>
          </a:xfrm>
        </p:spPr>
        <p:txBody>
          <a:bodyPr/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显卡的选购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38826" y="340561"/>
            <a:ext cx="2012080" cy="431800"/>
            <a:chOff x="0" y="340560"/>
            <a:chExt cx="1544638" cy="431800"/>
          </a:xfrm>
        </p:grpSpPr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0" y="340560"/>
              <a:ext cx="1271588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7" name="矩形 11"/>
            <p:cNvSpPr>
              <a:spLocks noChangeArrowheads="1"/>
            </p:cNvSpPr>
            <p:nvPr/>
          </p:nvSpPr>
          <p:spPr bwMode="auto">
            <a:xfrm>
              <a:off x="1344613" y="340560"/>
              <a:ext cx="71437" cy="431800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  <p:sp>
          <p:nvSpPr>
            <p:cNvPr id="18" name="矩形 12"/>
            <p:cNvSpPr>
              <a:spLocks noChangeArrowheads="1"/>
            </p:cNvSpPr>
            <p:nvPr/>
          </p:nvSpPr>
          <p:spPr bwMode="auto">
            <a:xfrm>
              <a:off x="1481138" y="543760"/>
              <a:ext cx="63500" cy="225425"/>
            </a:xfrm>
            <a:prstGeom prst="rect">
              <a:avLst/>
            </a:prstGeom>
            <a:solidFill>
              <a:srgbClr val="961E1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2406">
                <a:solidFill>
                  <a:srgbClr val="FFFFFF"/>
                </a:solidFill>
                <a:ea typeface="造字工房悦黑体验版常规体" pitchFamily="2" charset="-122"/>
              </a:endParaRPr>
            </a:p>
          </p:txBody>
        </p:sp>
      </p:grp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8" y="1041409"/>
            <a:ext cx="2768855" cy="252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19" y="4090148"/>
            <a:ext cx="2768854" cy="215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4002156" y="965517"/>
            <a:ext cx="1985084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看显存位宽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02156" y="3554359"/>
            <a:ext cx="1265105" cy="5245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7" b="1" dirty="0">
                <a:ea typeface="微软雅黑" pitchFamily="34" charset="-122"/>
              </a:rPr>
              <a:t>看品牌</a:t>
            </a:r>
            <a:endParaRPr lang="en-US" altLang="zh-CN" sz="2807" b="1" dirty="0"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02156" y="1751199"/>
            <a:ext cx="7494858" cy="1542034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在数据传输速率不变的情况下，显存位宽越大，显示芯片所能传输的数据量就越大，显卡的整体性能也就越好。目前主流显卡的位宽为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256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位，很多高端显卡的显示位宽可高达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512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位。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002156" y="4340041"/>
            <a:ext cx="7494857" cy="1548812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显卡的主流品牌包括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Intel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ATI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VIA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nVIDIA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等，其中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Intel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VIA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厂商主要产品为集成芯片；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ATI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nVIDIA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厂商主要产品为独立芯片；</a:t>
            </a:r>
            <a:r>
              <a:rPr lang="en-US" altLang="zh-CN" sz="2406" b="1" dirty="0" err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Matrox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3D Labs</a:t>
            </a:r>
            <a:r>
              <a:rPr lang="zh-CN" altLang="en-US" sz="240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厂商主要针对专业图形处理用户。</a:t>
            </a:r>
          </a:p>
        </p:txBody>
      </p:sp>
    </p:spTree>
    <p:extLst>
      <p:ext uri="{BB962C8B-B14F-4D97-AF65-F5344CB8AC3E}">
        <p14:creationId xmlns:p14="http://schemas.microsoft.com/office/powerpoint/2010/main" val="298783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3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5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10944</TotalTime>
  <Words>7132</Words>
  <Application>Microsoft Office PowerPoint</Application>
  <PresentationFormat>自定义</PresentationFormat>
  <Paragraphs>1127</Paragraphs>
  <Slides>123</Slides>
  <Notes>71</Notes>
  <HiddenSlides>2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123</vt:i4>
      </vt:variant>
    </vt:vector>
  </HeadingPairs>
  <TitlesOfParts>
    <vt:vector size="136" baseType="lpstr">
      <vt:lpstr>Verdana</vt:lpstr>
      <vt:lpstr>Arial</vt:lpstr>
      <vt:lpstr>微软雅黑</vt:lpstr>
      <vt:lpstr>Times New Roman</vt:lpstr>
      <vt:lpstr>Wingdings</vt:lpstr>
      <vt:lpstr>Foundry Gridnik Medium</vt:lpstr>
      <vt:lpstr>宋体</vt:lpstr>
      <vt:lpstr>Calibri</vt:lpstr>
      <vt:lpstr>Lenovo Master</vt:lpstr>
      <vt:lpstr>1_Lenovo Master</vt:lpstr>
      <vt:lpstr>2_Lenovo Master</vt:lpstr>
      <vt:lpstr>3_Lenovo Master</vt:lpstr>
      <vt:lpstr>5_Lenovo Master</vt:lpstr>
      <vt:lpstr>学习领域2 PC机拆装与调试</vt:lpstr>
      <vt:lpstr>【知识导图】</vt:lpstr>
      <vt:lpstr>工作任务1  台式机拆装 </vt:lpstr>
      <vt:lpstr>【任务描述】</vt:lpstr>
      <vt:lpstr>【任务清单】</vt:lpstr>
      <vt:lpstr>【任务清单】</vt:lpstr>
      <vt:lpstr>【任务清单】</vt:lpstr>
      <vt:lpstr>【任务清单】</vt:lpstr>
      <vt:lpstr>【任务实施】</vt:lpstr>
      <vt:lpstr>工作任务1  台式机拆装（知识链接） </vt:lpstr>
      <vt:lpstr>2.1 拆装工具识别与使用</vt:lpstr>
      <vt:lpstr>2.1 拆装工具识别与使用</vt:lpstr>
      <vt:lpstr>2.1 拆装工具识别与使用</vt:lpstr>
      <vt:lpstr>2.2台式机硬件结构</vt:lpstr>
      <vt:lpstr>PowerPoint 演示文稿</vt:lpstr>
      <vt:lpstr>2.4台式机拆装步骤</vt:lpstr>
      <vt:lpstr>断开机箱外部连接线</vt:lpstr>
      <vt:lpstr>拆装图解——机箱</vt:lpstr>
      <vt:lpstr>拆装图解——机箱</vt:lpstr>
      <vt:lpstr>拆装图解——硬盘</vt:lpstr>
      <vt:lpstr>拆装图解——硬盘</vt:lpstr>
      <vt:lpstr>拆装图解——显卡</vt:lpstr>
      <vt:lpstr>拆装图解——显卡</vt:lpstr>
      <vt:lpstr>拆装图解——显卡</vt:lpstr>
      <vt:lpstr>拆装图解——内存</vt:lpstr>
      <vt:lpstr>拆装图解——前面板</vt:lpstr>
      <vt:lpstr>拆装图解——光驱</vt:lpstr>
      <vt:lpstr>拆装图解——光驱</vt:lpstr>
      <vt:lpstr>拆装图解——机箱风扇</vt:lpstr>
      <vt:lpstr>拆装图解——读卡器</vt:lpstr>
      <vt:lpstr>拆装图解——前置音频和前置USB</vt:lpstr>
      <vt:lpstr>拆装图解——电源</vt:lpstr>
      <vt:lpstr>拆装图解——开关</vt:lpstr>
      <vt:lpstr>拆装图解——CPU风扇</vt:lpstr>
      <vt:lpstr>拆装图解——CPU</vt:lpstr>
      <vt:lpstr>拆装图解——主板</vt:lpstr>
      <vt:lpstr>常见台式机组装步骤:</vt:lpstr>
      <vt:lpstr>常见台式机组装步骤</vt:lpstr>
      <vt:lpstr>3.拆装后</vt:lpstr>
      <vt:lpstr>2.5台式机拆装技术规范及注意事项</vt:lpstr>
      <vt:lpstr>【直通职场】</vt:lpstr>
      <vt:lpstr>【直通职场】</vt:lpstr>
      <vt:lpstr>【知识拓展】</vt:lpstr>
      <vt:lpstr>工作任务2  笔记本拆装 </vt:lpstr>
      <vt:lpstr>【任务描述】</vt:lpstr>
      <vt:lpstr>【任务清单】</vt:lpstr>
      <vt:lpstr>【任务清单】</vt:lpstr>
      <vt:lpstr>【任务清单】</vt:lpstr>
      <vt:lpstr>【任务清单】</vt:lpstr>
      <vt:lpstr>【任务实施】</vt:lpstr>
      <vt:lpstr>工作任务2  笔记本拆装（知识链接） </vt:lpstr>
      <vt:lpstr>2.6笔记本硬件结构</vt:lpstr>
      <vt:lpstr>2.6笔记本硬件结构</vt:lpstr>
      <vt:lpstr>U310/U410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U310/U410-拆装步骤</vt:lpstr>
      <vt:lpstr>2.8笔记本拆装技术规范及注意事项 </vt:lpstr>
      <vt:lpstr>【直通职场】</vt:lpstr>
      <vt:lpstr>【知识拓展】</vt:lpstr>
      <vt:lpstr>工作任务3  设计装机方案 </vt:lpstr>
      <vt:lpstr>【任务描述】</vt:lpstr>
      <vt:lpstr>【任务清单】</vt:lpstr>
      <vt:lpstr>【任务清单】</vt:lpstr>
      <vt:lpstr>【任务清单】</vt:lpstr>
      <vt:lpstr>【任务实施】</vt:lpstr>
      <vt:lpstr>工作任务3  设计装机方案（知识链接） </vt:lpstr>
      <vt:lpstr>2.9组装电脑方案的总体原则</vt:lpstr>
      <vt:lpstr>什么叫做DIY？</vt:lpstr>
      <vt:lpstr>PowerPoint 演示文稿</vt:lpstr>
      <vt:lpstr>材料的准备----必要部件</vt:lpstr>
      <vt:lpstr>材料的准备----次要部件</vt:lpstr>
      <vt:lpstr>主板的选购</vt:lpstr>
      <vt:lpstr>主板的选购</vt:lpstr>
      <vt:lpstr>主板的选购</vt:lpstr>
      <vt:lpstr>机箱的选购</vt:lpstr>
      <vt:lpstr>机箱的选购</vt:lpstr>
      <vt:lpstr>机箱的选购</vt:lpstr>
      <vt:lpstr>CPU的选购</vt:lpstr>
      <vt:lpstr>CPU的选购</vt:lpstr>
      <vt:lpstr>CPU的选购</vt:lpstr>
      <vt:lpstr>CPU的选购</vt:lpstr>
      <vt:lpstr>CPU的选购</vt:lpstr>
      <vt:lpstr>CPU的选购</vt:lpstr>
      <vt:lpstr>CPU的选购</vt:lpstr>
      <vt:lpstr>内存的选购</vt:lpstr>
      <vt:lpstr>硬盘的选购</vt:lpstr>
      <vt:lpstr>显卡的选购</vt:lpstr>
      <vt:lpstr>显卡的选购</vt:lpstr>
      <vt:lpstr>显卡的选购</vt:lpstr>
      <vt:lpstr>电源的选购</vt:lpstr>
      <vt:lpstr>电源的选购</vt:lpstr>
      <vt:lpstr>电源的选购</vt:lpstr>
      <vt:lpstr>显示器的选购</vt:lpstr>
      <vt:lpstr>显示器的选购</vt:lpstr>
      <vt:lpstr>显示器的选购</vt:lpstr>
      <vt:lpstr>显示器的选购</vt:lpstr>
      <vt:lpstr>CPU风扇的选购</vt:lpstr>
      <vt:lpstr>CPU风扇的选购</vt:lpstr>
      <vt:lpstr>键盘的选购</vt:lpstr>
      <vt:lpstr>键盘的选购</vt:lpstr>
      <vt:lpstr>鼠标的选购</vt:lpstr>
      <vt:lpstr>声卡的选购</vt:lpstr>
      <vt:lpstr>网卡的选购</vt:lpstr>
      <vt:lpstr>光驱的选购</vt:lpstr>
      <vt:lpstr>音箱的选购</vt:lpstr>
      <vt:lpstr>2.11 常见装机方案</vt:lpstr>
      <vt:lpstr>2.11 常见装机方案</vt:lpstr>
      <vt:lpstr>2.11 常见装机方案</vt:lpstr>
      <vt:lpstr>2.11 常见装机方案</vt:lpstr>
      <vt:lpstr>PowerPoint 演示文稿</vt:lpstr>
      <vt:lpstr>PowerPoint 演示文稿</vt:lpstr>
      <vt:lpstr>【直通职场】</vt:lpstr>
      <vt:lpstr>【知识拓展】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服务器现场维修工程师岗位实训-维修服务</dc:title>
  <dc:creator>lori</dc:creator>
  <cp:lastModifiedBy>李 芳</cp:lastModifiedBy>
  <cp:revision>763</cp:revision>
  <dcterms:modified xsi:type="dcterms:W3CDTF">2023-01-12T11:58:09Z</dcterms:modified>
</cp:coreProperties>
</file>